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460" r:id="rId3"/>
    <p:sldId id="462" r:id="rId4"/>
    <p:sldId id="463" r:id="rId5"/>
    <p:sldId id="466" r:id="rId6"/>
    <p:sldId id="458" r:id="rId7"/>
    <p:sldId id="459" r:id="rId8"/>
    <p:sldId id="472" r:id="rId9"/>
    <p:sldId id="476" r:id="rId10"/>
    <p:sldId id="480" r:id="rId11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83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808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458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095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841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03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542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60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95010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BALNEÁRIO GABRIEL PASSOS - TIRADENTES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36EC7BF-96DE-A7AC-517A-76967279F6CF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BFF30B45-E2EB-C95E-A279-F08832EB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484784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Potencialidade de ocorrência de cavidades (CECAV): Médio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Áreas de Drenagem à Montante de Cursos d’água Enquadrados em Classe Especial (</a:t>
            </a:r>
            <a:r>
              <a:rPr lang="pt-BR" sz="1400" dirty="0" err="1">
                <a:latin typeface="+mj-lt"/>
              </a:rPr>
              <a:t>Igam</a:t>
            </a:r>
            <a:r>
              <a:rPr lang="pt-BR" sz="1400" dirty="0">
                <a:latin typeface="+mj-lt"/>
              </a:rPr>
              <a:t>): Área de drenagem a montante de curso d’água enquadrado em Classe Especial; Trechos de drenagem a montante de cursos d’água enquadrados em Classe Especial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Áreas Protegidas (IEF/</a:t>
            </a:r>
            <a:r>
              <a:rPr lang="pt-BR" sz="1400" dirty="0" err="1">
                <a:latin typeface="+mj-lt"/>
              </a:rPr>
              <a:t>ICMBio</a:t>
            </a:r>
            <a:r>
              <a:rPr lang="pt-BR" sz="1400" dirty="0">
                <a:latin typeface="+mj-lt"/>
              </a:rPr>
              <a:t>): Unidades de Conservação Estaduais de Uso Sustentável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Zonas de Amortecimento de Unidades de Conservação (IEF): Zonas de amortecimento de UCs definidas por raio de 3km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Reservas da Biosfera (IEF/MMA/UNESCO): Zona de amortecimento da Reserva da Biosfera da Mata Atlântica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Áreas Prioritárias para Conservação da Biodiversidade (</a:t>
            </a:r>
            <a:r>
              <a:rPr lang="pt-BR" sz="1400" dirty="0" err="1">
                <a:latin typeface="+mj-lt"/>
              </a:rPr>
              <a:t>Biodiversitas</a:t>
            </a:r>
            <a:r>
              <a:rPr lang="pt-BR" sz="1400" dirty="0">
                <a:latin typeface="+mj-lt"/>
              </a:rPr>
              <a:t>): Extrema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Áreas de Segurança Aeroportuária de aeródromos - Lei nº 12.725/2012 (</a:t>
            </a:r>
            <a:r>
              <a:rPr lang="pt-BR" sz="1400" dirty="0" err="1">
                <a:latin typeface="+mj-lt"/>
              </a:rPr>
              <a:t>Semad</a:t>
            </a:r>
            <a:r>
              <a:rPr lang="pt-BR" sz="1400" dirty="0">
                <a:latin typeface="+mj-lt"/>
              </a:rPr>
              <a:t>/DECEA): público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Patrimônio Cultural (</a:t>
            </a:r>
            <a:r>
              <a:rPr lang="pt-BR" sz="1400" dirty="0" err="1">
                <a:latin typeface="+mj-lt"/>
              </a:rPr>
              <a:t>Iepha</a:t>
            </a:r>
            <a:r>
              <a:rPr lang="pt-BR" sz="1400" dirty="0">
                <a:latin typeface="+mj-lt"/>
              </a:rPr>
              <a:t>-MG): Área de influência de impacto no patrimônio cultural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Enquadramentos de Corpos D'água (</a:t>
            </a:r>
            <a:r>
              <a:rPr lang="pt-BR" sz="1400" dirty="0" err="1">
                <a:latin typeface="+mj-lt"/>
              </a:rPr>
              <a:t>Igam</a:t>
            </a:r>
            <a:r>
              <a:rPr lang="pt-BR" sz="1400" dirty="0">
                <a:latin typeface="+mj-lt"/>
              </a:rPr>
              <a:t>): Enquadramentos da circunscrição hidrográfica Vertentes do Rio Grande – Classe 1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+mj-lt"/>
              </a:rPr>
              <a:t>Bioma Mata Atlântica (Lei nº 11.428/2006): Área de aplicação da lei da mata atlântica (11.428/2006)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E4568BA-E0D8-538A-338C-B4647D5A1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</p:spTree>
    <p:extLst>
      <p:ext uri="{BB962C8B-B14F-4D97-AF65-F5344CB8AC3E}">
        <p14:creationId xmlns:p14="http://schemas.microsoft.com/office/powerpoint/2010/main" val="225304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556792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Fachada &amp; 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09412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2121" r="6542" b="11292"/>
          <a:stretch/>
        </p:blipFill>
        <p:spPr>
          <a:xfrm>
            <a:off x="323528" y="1484784"/>
            <a:ext cx="8568952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059832" y="393305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A=652.000 m²</a:t>
            </a:r>
          </a:p>
        </p:txBody>
      </p:sp>
    </p:spTree>
    <p:extLst>
      <p:ext uri="{BB962C8B-B14F-4D97-AF65-F5344CB8AC3E}">
        <p14:creationId xmlns:p14="http://schemas.microsoft.com/office/powerpoint/2010/main" val="100669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14288" r="5932" b="7508"/>
          <a:stretch/>
        </p:blipFill>
        <p:spPr>
          <a:xfrm>
            <a:off x="323528" y="1412775"/>
            <a:ext cx="8568952" cy="4824537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9" name="CaixaDeTexto 8"/>
          <p:cNvSpPr txBox="1"/>
          <p:nvPr/>
        </p:nvSpPr>
        <p:spPr>
          <a:xfrm rot="17223334">
            <a:off x="1749287" y="2220709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</p:spTree>
    <p:extLst>
      <p:ext uri="{BB962C8B-B14F-4D97-AF65-F5344CB8AC3E}">
        <p14:creationId xmlns:p14="http://schemas.microsoft.com/office/powerpoint/2010/main" val="164712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9" name="CaixaDeTexto 8"/>
          <p:cNvSpPr txBox="1"/>
          <p:nvPr/>
        </p:nvSpPr>
        <p:spPr>
          <a:xfrm rot="17223334">
            <a:off x="1749287" y="2220709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-1" t="10995" r="6618" b="11357"/>
          <a:stretch/>
        </p:blipFill>
        <p:spPr>
          <a:xfrm>
            <a:off x="323528" y="1484784"/>
            <a:ext cx="849694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3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9454" r="5932" b="11373"/>
          <a:stretch/>
        </p:blipFill>
        <p:spPr>
          <a:xfrm>
            <a:off x="323528" y="1412776"/>
            <a:ext cx="8501502" cy="482453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139952" y="340954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A=652.000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38531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0" y="2132856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Uberaba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1634" r="6716" b="12351"/>
          <a:stretch/>
        </p:blipFill>
        <p:spPr>
          <a:xfrm>
            <a:off x="323528" y="1484784"/>
            <a:ext cx="8568952" cy="470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Fachada &amp; Informações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548841"/>
              </p:ext>
            </p:extLst>
          </p:nvPr>
        </p:nvGraphicFramePr>
        <p:xfrm>
          <a:off x="6012160" y="1427584"/>
          <a:ext cx="3024336" cy="2864558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BALNEÁRIO GABRIEL PASSOS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BALNEÁRIO DE ÁGUAS SANTAS, TIRADENTES-MG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R$ 5.767.053,00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46.680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/>
                        <a:t>652.000,00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482272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BALNEÁRIO / CLUBE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</a:tbl>
          </a:graphicData>
        </a:graphic>
      </p:graphicFrame>
      <p:sp>
        <p:nvSpPr>
          <p:cNvPr id="5" name="Título 2">
            <a:extLst>
              <a:ext uri="{FF2B5EF4-FFF2-40B4-BE49-F238E27FC236}">
                <a16:creationId xmlns:a16="http://schemas.microsoft.com/office/drawing/2014/main" id="{CF7BB8E5-53EE-E6F8-CCDC-BAEAAE061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BE67C7-EA5E-766E-41FD-D4D9E7D80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5" y="1488205"/>
            <a:ext cx="5436603" cy="40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0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7D3018-652A-21AD-A22A-6A8BDC4A3FA3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9" name="Caixa de Texto 2">
            <a:extLst>
              <a:ext uri="{FF2B5EF4-FFF2-40B4-BE49-F238E27FC236}">
                <a16:creationId xmlns:a16="http://schemas.microsoft.com/office/drawing/2014/main" id="{D9E01BC5-9230-97F0-1F6D-B1ABC5CC6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49501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Imóvel inserido no zoneamento ZEIHC-IV – Zona Especial de Interesse Histórico-Cultural IV.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Zoneamento destinado a proteger os bens histórico-culturais existentes, não sendo permitida a ocupação.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Não é permitido o parcelamento do solo no imóvel.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dirty="0"/>
              <a:t>Imóvel inserido na Área de Proteção Ambiental APA São José.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 implantação e funcionamento de indústrias potencialmente poluidores, a realização de obras de terraplanagem, a abertura de canais e o exercício de certas atividades ficam proibidas e restringidas, conforme o Decreto Estadual nº 30.934.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5E6C0D70-71BB-11A4-8FD1-E6D4B0CEF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Balneário Gabriel Passos - Tiradentes</a:t>
            </a:r>
          </a:p>
        </p:txBody>
      </p:sp>
    </p:spTree>
    <p:extLst>
      <p:ext uri="{BB962C8B-B14F-4D97-AF65-F5344CB8AC3E}">
        <p14:creationId xmlns:p14="http://schemas.microsoft.com/office/powerpoint/2010/main" val="8513920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10048</TotalTime>
  <Words>443</Words>
  <Application>Microsoft Office PowerPoint</Application>
  <PresentationFormat>Apresentação na tela (4:3)</PresentationFormat>
  <Paragraphs>85</Paragraphs>
  <Slides>10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7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Balneário Gabriel Passos - Tiradentes</vt:lpstr>
      <vt:lpstr>Balneário Gabriel Passos - Tiradentes</vt:lpstr>
      <vt:lpstr>Balneário Gabriel Passos - Tiradentes</vt:lpstr>
      <vt:lpstr>Balneário Gabriel Passos - Tiradentes</vt:lpstr>
      <vt:lpstr>Balneário Gabriel Passos - Tiradentes</vt:lpstr>
      <vt:lpstr>Balneário Gabriel Passos - Tiradentes</vt:lpstr>
      <vt:lpstr>Balneário Gabriel Passos - Tiradentes</vt:lpstr>
      <vt:lpstr>Balneário Gabriel Passos - Tiradentes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502</cp:revision>
  <cp:lastPrinted>2019-09-04T14:36:18Z</cp:lastPrinted>
  <dcterms:created xsi:type="dcterms:W3CDTF">2015-01-02T13:07:52Z</dcterms:created>
  <dcterms:modified xsi:type="dcterms:W3CDTF">2023-12-06T17:43:55Z</dcterms:modified>
</cp:coreProperties>
</file>