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468" r:id="rId3"/>
    <p:sldId id="465" r:id="rId4"/>
    <p:sldId id="472" r:id="rId5"/>
    <p:sldId id="467" r:id="rId6"/>
    <p:sldId id="473" r:id="rId7"/>
    <p:sldId id="474" r:id="rId8"/>
    <p:sldId id="476" r:id="rId9"/>
    <p:sldId id="475" r:id="rId10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E60000"/>
    <a:srgbClr val="C93A37"/>
    <a:srgbClr val="D35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4" autoAdjust="0"/>
    <p:restoredTop sz="94434" autoAdjust="0"/>
  </p:normalViewPr>
  <p:slideViewPr>
    <p:cSldViewPr>
      <p:cViewPr>
        <p:scale>
          <a:sx n="120" d="100"/>
          <a:sy n="120" d="100"/>
        </p:scale>
        <p:origin x="1554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892" y="4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4B7FC-B7CB-4051-9665-5E9E200F15DC}" type="datetimeFigureOut">
              <a:rPr lang="pt-BR" smtClean="0"/>
              <a:pPr/>
              <a:t>01/12/2023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39986-8CEE-4BE4-BC1C-6601E4B31A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2223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17AD2-D7DF-4DF8-AEC5-DF3ACEE7266D}" type="datetimeFigureOut">
              <a:rPr lang="pt-BR" smtClean="0"/>
              <a:pPr/>
              <a:t>01/12/2023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A05E0-42F1-4AA4-96BC-3D4E324FB82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6489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05E0-42F1-4AA4-96BC-3D4E324FB820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8009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05E0-42F1-4AA4-96BC-3D4E324FB820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3289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05E0-42F1-4AA4-96BC-3D4E324FB820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587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05E0-42F1-4AA4-96BC-3D4E324FB820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47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05E0-42F1-4AA4-96BC-3D4E324FB820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2542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05E0-42F1-4AA4-96BC-3D4E324FB820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7315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05E0-42F1-4AA4-96BC-3D4E324FB820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880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05E0-42F1-4AA4-96BC-3D4E324FB820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3286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0C0DDCB-10F2-4274-B591-E0852C2557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5" y="6292951"/>
            <a:ext cx="1717200" cy="448417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3347864" y="6525344"/>
            <a:ext cx="2133600" cy="307449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effectLst/>
                <a:latin typeface="+mn-lt"/>
                <a:cs typeface="Aharoni" panose="02010803020104030203" pitchFamily="2" charset="-79"/>
              </a:defRPr>
            </a:lvl1pPr>
          </a:lstStyle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/>
          <p:nvPr userDrawn="1"/>
        </p:nvSpPr>
        <p:spPr>
          <a:xfrm>
            <a:off x="0" y="908720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08720"/>
          </a:xfrm>
        </p:spPr>
        <p:txBody>
          <a:bodyPr/>
          <a:lstStyle>
            <a:lvl1pPr>
              <a:defRPr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defRPr>
            </a:lvl1pPr>
          </a:lstStyle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ED0F9B2-E69A-4AC6-9309-47026F050B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4"/>
          <a:stretch/>
        </p:blipFill>
        <p:spPr>
          <a:xfrm>
            <a:off x="6516216" y="6292951"/>
            <a:ext cx="2520280" cy="48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22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BC7-0D04-4FA9-8A90-C605AA8E0976}" type="datetimeFigureOut">
              <a:rPr lang="pt-BR" smtClean="0"/>
              <a:pPr/>
              <a:t>01/12/2023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41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BC7-0D04-4FA9-8A90-C605AA8E0976}" type="datetimeFigureOut">
              <a:rPr lang="pt-BR" smtClean="0"/>
              <a:pPr/>
              <a:t>01/12/2023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4458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BC7-0D04-4FA9-8A90-C605AA8E0976}" type="datetimeFigureOut">
              <a:rPr lang="pt-BR" smtClean="0"/>
              <a:pPr/>
              <a:t>01/12/2023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2603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BC7-0D04-4FA9-8A90-C605AA8E0976}" type="datetimeFigureOut">
              <a:rPr lang="pt-BR" smtClean="0"/>
              <a:pPr/>
              <a:t>01/12/2023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888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3347864" y="6467668"/>
            <a:ext cx="2133600" cy="365125"/>
          </a:xfrm>
        </p:spPr>
        <p:txBody>
          <a:bodyPr/>
          <a:lstStyle>
            <a:lvl1pPr algn="ctr"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/>
          <p:nvPr userDrawn="1"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ítulo 1"/>
          <p:cNvSpPr>
            <a:spLocks noGrp="1"/>
          </p:cNvSpPr>
          <p:nvPr>
            <p:ph type="ctrTitle"/>
          </p:nvPr>
        </p:nvSpPr>
        <p:spPr>
          <a:xfrm>
            <a:off x="1264096" y="-171400"/>
            <a:ext cx="7988424" cy="1470025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haroni" panose="02010803020104030203" pitchFamily="2" charset="-79"/>
              </a:defRPr>
            </a:lvl1pPr>
          </a:lstStyle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4D44F5C-21E4-46D7-AC74-FD7D7A544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5" y="6292951"/>
            <a:ext cx="1717200" cy="44841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BC35606-15D3-44D1-8EB1-F7E76715F6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22" y="6214501"/>
            <a:ext cx="2390774" cy="59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6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3347864" y="6467668"/>
            <a:ext cx="2133600" cy="365125"/>
          </a:xfrm>
        </p:spPr>
        <p:txBody>
          <a:bodyPr/>
          <a:lstStyle>
            <a:lvl1pPr algn="ctr"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/>
          <p:nvPr userDrawn="1"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ítulo 1"/>
          <p:cNvSpPr>
            <a:spLocks noGrp="1"/>
          </p:cNvSpPr>
          <p:nvPr>
            <p:ph type="ctrTitle"/>
          </p:nvPr>
        </p:nvSpPr>
        <p:spPr>
          <a:xfrm>
            <a:off x="1264096" y="-171400"/>
            <a:ext cx="7988424" cy="1470025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haroni" panose="02010803020104030203" pitchFamily="2" charset="-79"/>
              </a:defRPr>
            </a:lvl1pPr>
          </a:lstStyle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AA6D276-3DE5-45B6-81CF-1B672EA593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5" y="6292951"/>
            <a:ext cx="1717200" cy="44841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DD9D380-2D1A-4DCA-8194-E93A06513E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22" y="6214501"/>
            <a:ext cx="2390774" cy="59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55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3347864" y="6467668"/>
            <a:ext cx="2133600" cy="365125"/>
          </a:xfrm>
        </p:spPr>
        <p:txBody>
          <a:bodyPr/>
          <a:lstStyle>
            <a:lvl1pPr algn="ctr"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/>
          <p:nvPr userDrawn="1"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ítulo 1"/>
          <p:cNvSpPr>
            <a:spLocks noGrp="1"/>
          </p:cNvSpPr>
          <p:nvPr>
            <p:ph type="ctrTitle"/>
          </p:nvPr>
        </p:nvSpPr>
        <p:spPr>
          <a:xfrm>
            <a:off x="1264096" y="-171400"/>
            <a:ext cx="7988424" cy="1470025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haroni" panose="02010803020104030203" pitchFamily="2" charset="-79"/>
              </a:defRPr>
            </a:lvl1pPr>
          </a:lstStyle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DD8996B-666E-43DC-992E-1277345B99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5" y="6292951"/>
            <a:ext cx="1717200" cy="44841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CE96052-3D9D-4C0E-931E-C8E7F96024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22" y="6214501"/>
            <a:ext cx="2390774" cy="59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09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BC7-0D04-4FA9-8A90-C605AA8E0976}" type="datetimeFigureOut">
              <a:rPr lang="pt-BR" smtClean="0"/>
              <a:pPr/>
              <a:t>01/12/2023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215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BC7-0D04-4FA9-8A90-C605AA8E0976}" type="datetimeFigureOut">
              <a:rPr lang="pt-BR" smtClean="0"/>
              <a:pPr/>
              <a:t>01/12/2023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28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BC7-0D04-4FA9-8A90-C605AA8E0976}" type="datetimeFigureOut">
              <a:rPr lang="pt-BR" smtClean="0"/>
              <a:pPr/>
              <a:t>01/12/2023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06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BC7-0D04-4FA9-8A90-C605AA8E0976}" type="datetimeFigureOut">
              <a:rPr lang="pt-BR" smtClean="0"/>
              <a:pPr/>
              <a:t>01/12/2023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89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ADBC7-0D04-4FA9-8A90-C605AA8E0976}" type="datetimeFigureOut">
              <a:rPr lang="pt-BR" smtClean="0"/>
              <a:pPr/>
              <a:t>01/12/2023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7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F31557E-15EF-46DA-8A40-B09277352C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72" y="2060848"/>
            <a:ext cx="5148000" cy="134431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311352" y="3573016"/>
            <a:ext cx="5832648" cy="1296144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1600" dirty="0"/>
              <a:t>EXPOMINAS – SÃO JOÃO DEL REI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ED0F9B2-E69A-4AC6-9309-47026F050B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4"/>
          <a:stretch/>
        </p:blipFill>
        <p:spPr>
          <a:xfrm>
            <a:off x="2547471" y="404664"/>
            <a:ext cx="3699001" cy="71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3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1"/>
            <a:ext cx="9108504" cy="908720"/>
          </a:xfrm>
        </p:spPr>
        <p:txBody>
          <a:bodyPr>
            <a:noAutofit/>
          </a:bodyPr>
          <a:lstStyle/>
          <a:p>
            <a:pPr marL="538163"/>
            <a:r>
              <a:rPr lang="pt-BR" dirty="0"/>
              <a:t>Temas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16E703D-87E9-48E4-984A-64CEA1FA00B7}"/>
              </a:ext>
            </a:extLst>
          </p:cNvPr>
          <p:cNvSpPr txBox="1"/>
          <p:nvPr/>
        </p:nvSpPr>
        <p:spPr>
          <a:xfrm>
            <a:off x="641158" y="1628800"/>
            <a:ext cx="78261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Apresentação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Panorâmica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Situação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Informações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Restrições Urbanísticas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Restrições Ambientais</a:t>
            </a:r>
          </a:p>
        </p:txBody>
      </p:sp>
    </p:spTree>
    <p:extLst>
      <p:ext uri="{BB962C8B-B14F-4D97-AF65-F5344CB8AC3E}">
        <p14:creationId xmlns:p14="http://schemas.microsoft.com/office/powerpoint/2010/main" val="4206387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-564204" y="7452"/>
            <a:ext cx="9721080" cy="908720"/>
          </a:xfrm>
        </p:spPr>
        <p:txBody>
          <a:bodyPr>
            <a:noAutofit/>
          </a:bodyPr>
          <a:lstStyle/>
          <a:p>
            <a:pPr marL="538163"/>
            <a:r>
              <a:rPr lang="pt-BR" sz="3600" dirty="0"/>
              <a:t>Expominas – São João Del Rei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16E703D-87E9-48E4-984A-64CEA1FA00B7}"/>
              </a:ext>
            </a:extLst>
          </p:cNvPr>
          <p:cNvSpPr txBox="1"/>
          <p:nvPr/>
        </p:nvSpPr>
        <p:spPr>
          <a:xfrm>
            <a:off x="641158" y="1052736"/>
            <a:ext cx="782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Apresentação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t="10451" r="5833" b="7568"/>
          <a:stretch/>
        </p:blipFill>
        <p:spPr>
          <a:xfrm>
            <a:off x="251520" y="1412776"/>
            <a:ext cx="8640960" cy="475252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851920" y="3650540"/>
            <a:ext cx="1773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= 49.444,00 </a:t>
            </a:r>
            <a:r>
              <a:rPr lang="pt-BR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m²</a:t>
            </a:r>
            <a:endParaRPr lang="pt-BR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574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16E703D-87E9-48E4-984A-64CEA1FA00B7}"/>
              </a:ext>
            </a:extLst>
          </p:cNvPr>
          <p:cNvSpPr txBox="1"/>
          <p:nvPr/>
        </p:nvSpPr>
        <p:spPr>
          <a:xfrm>
            <a:off x="641158" y="1052736"/>
            <a:ext cx="782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Panorâmica</a:t>
            </a: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61EA21F1-DB07-F094-77A8-14FE67A2C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64204" y="7452"/>
            <a:ext cx="9721080" cy="908720"/>
          </a:xfrm>
        </p:spPr>
        <p:txBody>
          <a:bodyPr>
            <a:noAutofit/>
          </a:bodyPr>
          <a:lstStyle/>
          <a:p>
            <a:pPr marL="538163"/>
            <a:r>
              <a:rPr lang="pt-BR" sz="3600" dirty="0"/>
              <a:t>Expominas – São João Del Rei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t="11680" r="5882" b="6555"/>
          <a:stretch/>
        </p:blipFill>
        <p:spPr>
          <a:xfrm>
            <a:off x="251520" y="1412776"/>
            <a:ext cx="864096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17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16E703D-87E9-48E4-984A-64CEA1FA00B7}"/>
              </a:ext>
            </a:extLst>
          </p:cNvPr>
          <p:cNvSpPr txBox="1"/>
          <p:nvPr/>
        </p:nvSpPr>
        <p:spPr>
          <a:xfrm>
            <a:off x="641158" y="1052736"/>
            <a:ext cx="782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Situação</a:t>
            </a: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B9F8FB9B-CC43-1296-FCDC-6C970B72A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64204" y="7452"/>
            <a:ext cx="9721080" cy="908720"/>
          </a:xfrm>
        </p:spPr>
        <p:txBody>
          <a:bodyPr>
            <a:noAutofit/>
          </a:bodyPr>
          <a:lstStyle/>
          <a:p>
            <a:pPr marL="538163"/>
            <a:r>
              <a:rPr lang="pt-BR" sz="3600" dirty="0"/>
              <a:t>Expominas – São João Del Rei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t="10379" r="5833" b="7137"/>
          <a:stretch/>
        </p:blipFill>
        <p:spPr>
          <a:xfrm>
            <a:off x="251520" y="1412776"/>
            <a:ext cx="8640960" cy="478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07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16E703D-87E9-48E4-984A-64CEA1FA00B7}"/>
              </a:ext>
            </a:extLst>
          </p:cNvPr>
          <p:cNvSpPr txBox="1"/>
          <p:nvPr/>
        </p:nvSpPr>
        <p:spPr>
          <a:xfrm>
            <a:off x="641158" y="1052736"/>
            <a:ext cx="782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Informações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F96680B9-D782-2CB8-4864-C5A392B92C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886233"/>
              </p:ext>
            </p:extLst>
          </p:nvPr>
        </p:nvGraphicFramePr>
        <p:xfrm>
          <a:off x="5580112" y="1412776"/>
          <a:ext cx="3024336" cy="4464670"/>
        </p:xfrm>
        <a:graphic>
          <a:graphicData uri="http://schemas.openxmlformats.org/drawingml/2006/table">
            <a:tbl>
              <a:tblPr/>
              <a:tblGrid>
                <a:gridCol w="1512168">
                  <a:extLst>
                    <a:ext uri="{9D8B030D-6E8A-4147-A177-3AD203B41FA5}">
                      <a16:colId xmlns:a16="http://schemas.microsoft.com/office/drawing/2014/main" val="644000028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4023745088"/>
                    </a:ext>
                  </a:extLst>
                </a:gridCol>
              </a:tblGrid>
              <a:tr h="345232">
                <a:tc>
                  <a:txBody>
                    <a:bodyPr/>
                    <a:lstStyle/>
                    <a:p>
                      <a:r>
                        <a:rPr lang="pt-BR" sz="1200" b="1" dirty="0"/>
                        <a:t>DENOMINAÇÃO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EXPOMINAS DE SÃO JOÃO DEL REI</a:t>
                      </a:r>
                      <a:endParaRPr lang="pt-BR" sz="1200" baseline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149084"/>
                  </a:ext>
                </a:extLst>
              </a:tr>
              <a:tr h="32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/>
                        <a:t>TIPO</a:t>
                      </a:r>
                      <a:endParaRPr lang="pt-BR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aseline="0" dirty="0"/>
                        <a:t>CENTRO DE EVENTOS</a:t>
                      </a:r>
                      <a:endParaRPr lang="pt-BR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323700"/>
                  </a:ext>
                </a:extLst>
              </a:tr>
              <a:tr h="249772">
                <a:tc>
                  <a:txBody>
                    <a:bodyPr/>
                    <a:lstStyle/>
                    <a:p>
                      <a:r>
                        <a:rPr lang="pt-BR" sz="1200" b="1" dirty="0"/>
                        <a:t>ENDEREÇO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AV. BRASIL, S/Nº, BAIRRO PATRONATO, SÃO JOÃO DEL REI-MG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5005892"/>
                  </a:ext>
                </a:extLst>
              </a:tr>
              <a:tr h="2497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/>
                        <a:t>VALOR</a:t>
                      </a:r>
                      <a:endParaRPr lang="pt-BR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R$ 37.436.000,00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5253889"/>
                  </a:ext>
                </a:extLst>
              </a:tr>
              <a:tr h="451400">
                <a:tc>
                  <a:txBody>
                    <a:bodyPr/>
                    <a:lstStyle/>
                    <a:p>
                      <a:r>
                        <a:rPr lang="pt-BR" sz="1200" b="1" dirty="0"/>
                        <a:t>MATRÍCULA</a:t>
                      </a:r>
                      <a:endParaRPr lang="pt-BR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52.997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3044317"/>
                  </a:ext>
                </a:extLst>
              </a:tr>
              <a:tr h="249772">
                <a:tc>
                  <a:txBody>
                    <a:bodyPr/>
                    <a:lstStyle/>
                    <a:p>
                      <a:r>
                        <a:rPr lang="pt-BR" sz="1200" b="1" dirty="0"/>
                        <a:t>ÁREA TERRENO</a:t>
                      </a:r>
                    </a:p>
                    <a:p>
                      <a:endParaRPr lang="pt-BR" sz="1200" b="1" dirty="0"/>
                    </a:p>
                    <a:p>
                      <a:r>
                        <a:rPr lang="pt-BR" sz="1200" b="1" dirty="0"/>
                        <a:t>ÁREA CONSTRUÍDA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49.444,00 m²</a:t>
                      </a:r>
                    </a:p>
                    <a:p>
                      <a:endParaRPr lang="pt-BR" sz="1200" dirty="0"/>
                    </a:p>
                    <a:p>
                      <a:r>
                        <a:rPr lang="pt-BR" sz="1200" dirty="0"/>
                        <a:t>10.812,00 m²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639611"/>
                  </a:ext>
                </a:extLst>
              </a:tr>
              <a:tr h="749315">
                <a:tc>
                  <a:txBody>
                    <a:bodyPr/>
                    <a:lstStyle/>
                    <a:p>
                      <a:r>
                        <a:rPr lang="pt-BR" sz="1200" b="1" dirty="0"/>
                        <a:t>USO E OCUPAÇÃO</a:t>
                      </a:r>
                      <a:endParaRPr lang="pt-BR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DESOCUPADO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5432744"/>
                  </a:ext>
                </a:extLst>
              </a:tr>
              <a:tr h="749315"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805788"/>
                  </a:ext>
                </a:extLst>
              </a:tr>
            </a:tbl>
          </a:graphicData>
        </a:graphic>
      </p:graphicFrame>
      <p:sp>
        <p:nvSpPr>
          <p:cNvPr id="8" name="Título 2">
            <a:extLst>
              <a:ext uri="{FF2B5EF4-FFF2-40B4-BE49-F238E27FC236}">
                <a16:creationId xmlns:a16="http://schemas.microsoft.com/office/drawing/2014/main" id="{480246A5-C08A-6980-7303-3009B3ED7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64204" y="7452"/>
            <a:ext cx="9721080" cy="908720"/>
          </a:xfrm>
        </p:spPr>
        <p:txBody>
          <a:bodyPr>
            <a:noAutofit/>
          </a:bodyPr>
          <a:lstStyle/>
          <a:p>
            <a:pPr marL="538163"/>
            <a:r>
              <a:rPr lang="pt-BR" sz="3600" dirty="0"/>
              <a:t>Expominas – São João Del Rei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/>
          <a:srcRect l="20403" t="10451" r="23097" b="7568"/>
          <a:stretch/>
        </p:blipFill>
        <p:spPr>
          <a:xfrm>
            <a:off x="251520" y="1412776"/>
            <a:ext cx="518457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94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922DD17-3741-433A-EFFD-AEDF91A07965}"/>
              </a:ext>
            </a:extLst>
          </p:cNvPr>
          <p:cNvSpPr txBox="1"/>
          <p:nvPr/>
        </p:nvSpPr>
        <p:spPr>
          <a:xfrm>
            <a:off x="641158" y="1052736"/>
            <a:ext cx="782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Restrições Urbanísticas</a:t>
            </a:r>
          </a:p>
        </p:txBody>
      </p:sp>
      <p:sp>
        <p:nvSpPr>
          <p:cNvPr id="6" name="Caixa de Texto 2">
            <a:extLst>
              <a:ext uri="{FF2B5EF4-FFF2-40B4-BE49-F238E27FC236}">
                <a16:creationId xmlns:a16="http://schemas.microsoft.com/office/drawing/2014/main" id="{67FB6945-E502-E1E6-A330-6C1E47419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836" y="1628800"/>
            <a:ext cx="7488832" cy="7200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defPPr>
              <a:defRPr lang="pt-BR"/>
            </a:defPPr>
            <a:lvl1pPr algn="just">
              <a:lnSpc>
                <a:spcPct val="115000"/>
              </a:lnSpc>
              <a:spcAft>
                <a:spcPts val="1000"/>
              </a:spcAft>
              <a:defRPr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O zoneamento do imóvel é ZPE-III – Zona de Proteção Especial 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Compreende as áreas nas quais deverão ser mantidas densidades médias, porém com maiores possibilidades de verticalização, estando sujeitas ao controle de altimetria, visando assegurar a ambiência dos núcleos históricos e a visada da Serra de São Domingos.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A45B894F-0E24-DB9C-9B4A-C375E114D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64204" y="7452"/>
            <a:ext cx="9721080" cy="908720"/>
          </a:xfrm>
        </p:spPr>
        <p:txBody>
          <a:bodyPr>
            <a:noAutofit/>
          </a:bodyPr>
          <a:lstStyle/>
          <a:p>
            <a:pPr marL="538163"/>
            <a:r>
              <a:rPr lang="pt-BR" sz="3600" dirty="0"/>
              <a:t>Expominas – São João Del Rei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1699474-BE85-6FB8-3D52-EB9E4CC1E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928" y="3418397"/>
            <a:ext cx="7488832" cy="115849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E50A134-D398-45BE-82A4-465BC2D06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770" y="4725144"/>
            <a:ext cx="7506483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27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922DD17-3741-433A-EFFD-AEDF91A07965}"/>
              </a:ext>
            </a:extLst>
          </p:cNvPr>
          <p:cNvSpPr txBox="1"/>
          <p:nvPr/>
        </p:nvSpPr>
        <p:spPr>
          <a:xfrm>
            <a:off x="641158" y="1052736"/>
            <a:ext cx="782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Restrições Urbanísticas</a:t>
            </a:r>
          </a:p>
        </p:txBody>
      </p:sp>
      <p:sp>
        <p:nvSpPr>
          <p:cNvPr id="6" name="Caixa de Texto 2">
            <a:extLst>
              <a:ext uri="{FF2B5EF4-FFF2-40B4-BE49-F238E27FC236}">
                <a16:creationId xmlns:a16="http://schemas.microsoft.com/office/drawing/2014/main" id="{67FB6945-E502-E1E6-A330-6C1E47419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836" y="1628800"/>
            <a:ext cx="8154652" cy="7200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defPPr>
              <a:defRPr lang="pt-BR"/>
            </a:defPPr>
            <a:lvl1pPr algn="just">
              <a:lnSpc>
                <a:spcPct val="115000"/>
              </a:lnSpc>
              <a:spcAft>
                <a:spcPts val="1000"/>
              </a:spcAft>
              <a:defRPr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Usos permitidos:</a:t>
            </a:r>
          </a:p>
          <a:p>
            <a:pPr lvl="1"/>
            <a:r>
              <a:rPr lang="pt-BR" sz="1600" dirty="0"/>
              <a:t>- Uso residencial multifamiliar;</a:t>
            </a:r>
          </a:p>
          <a:p>
            <a:pPr lvl="1"/>
            <a:r>
              <a:rPr lang="pt-BR" sz="1600" dirty="0"/>
              <a:t>- Uso misto;</a:t>
            </a:r>
          </a:p>
          <a:p>
            <a:pPr lvl="1"/>
            <a:r>
              <a:rPr lang="pt-BR" sz="1600" dirty="0"/>
              <a:t>- Atividades ligadas ao ensino fundamental e médio;</a:t>
            </a:r>
          </a:p>
          <a:p>
            <a:pPr lvl="1"/>
            <a:r>
              <a:rPr lang="pt-BR" sz="1600" dirty="0"/>
              <a:t>- Atividades ligadas aos serviços de saúde;</a:t>
            </a:r>
          </a:p>
          <a:p>
            <a:pPr lvl="1"/>
            <a:r>
              <a:rPr lang="pt-BR" sz="1600" dirty="0"/>
              <a:t>- Atividades urbanas de comércio e serviços destinadas ao atendimento esporádico da população.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Usos não permitidos:</a:t>
            </a:r>
          </a:p>
          <a:p>
            <a:pPr lvl="1"/>
            <a:r>
              <a:rPr lang="pt-BR" sz="1600" dirty="0"/>
              <a:t>- Comércio atacadista;</a:t>
            </a:r>
          </a:p>
          <a:p>
            <a:pPr lvl="1"/>
            <a:r>
              <a:rPr lang="pt-BR" sz="1600" dirty="0"/>
              <a:t>- Produção industrial de médio e grande porte;</a:t>
            </a:r>
          </a:p>
          <a:p>
            <a:pPr lvl="1"/>
            <a:r>
              <a:rPr lang="pt-BR" sz="1600" dirty="0"/>
              <a:t>- Atividades poluentes de qualquer porte;</a:t>
            </a:r>
          </a:p>
          <a:p>
            <a:pPr lvl="1"/>
            <a:r>
              <a:rPr lang="pt-BR" sz="1600" dirty="0"/>
              <a:t>- Atividades que repercutam atração de alto número de veículos pesados;</a:t>
            </a:r>
          </a:p>
          <a:p>
            <a:pPr lvl="1"/>
            <a:r>
              <a:rPr lang="pt-BR" sz="1600" dirty="0"/>
              <a:t>- Atividades que repercutam geração de risco de segurança para o entorno;</a:t>
            </a:r>
          </a:p>
          <a:p>
            <a:pPr lvl="1"/>
            <a:r>
              <a:rPr lang="pt-BR" sz="1600" dirty="0"/>
              <a:t>- Atividades que repercutam geração de efluentes poluidores nos estados, líquido ou gasoso, inclusive odores, radiações ionizantes ou não ionizantes.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A45B894F-0E24-DB9C-9B4A-C375E114D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64204" y="7452"/>
            <a:ext cx="9721080" cy="908720"/>
          </a:xfrm>
        </p:spPr>
        <p:txBody>
          <a:bodyPr>
            <a:noAutofit/>
          </a:bodyPr>
          <a:lstStyle/>
          <a:p>
            <a:pPr marL="538163"/>
            <a:r>
              <a:rPr lang="pt-BR" sz="3600" dirty="0"/>
              <a:t>Expominas – São João Del Rei</a:t>
            </a:r>
          </a:p>
        </p:txBody>
      </p:sp>
    </p:spTree>
    <p:extLst>
      <p:ext uri="{BB962C8B-B14F-4D97-AF65-F5344CB8AC3E}">
        <p14:creationId xmlns:p14="http://schemas.microsoft.com/office/powerpoint/2010/main" val="349834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07134BE-B07D-1FBF-7A0E-F0F6187E1190}"/>
              </a:ext>
            </a:extLst>
          </p:cNvPr>
          <p:cNvSpPr txBox="1"/>
          <p:nvPr/>
        </p:nvSpPr>
        <p:spPr>
          <a:xfrm>
            <a:off x="641158" y="1052736"/>
            <a:ext cx="782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Restrições Ambientais</a:t>
            </a:r>
          </a:p>
        </p:txBody>
      </p:sp>
      <p:sp>
        <p:nvSpPr>
          <p:cNvPr id="5" name="Caixa de Texto 2">
            <a:extLst>
              <a:ext uri="{FF2B5EF4-FFF2-40B4-BE49-F238E27FC236}">
                <a16:creationId xmlns:a16="http://schemas.microsoft.com/office/drawing/2014/main" id="{332642F2-F649-6E87-18E8-949E22008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836" y="1696249"/>
            <a:ext cx="7488832" cy="425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defPPr>
              <a:defRPr lang="pt-BR"/>
            </a:defPPr>
            <a:lvl1pPr algn="just">
              <a:lnSpc>
                <a:spcPct val="115000"/>
              </a:lnSpc>
              <a:spcAft>
                <a:spcPts val="1000"/>
              </a:spcAft>
              <a:defRPr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Enquadramento de restrições ambientais conforme a Infraestrutura de Dados Espaciais do Sistema Estadual de Meio Ambiente e Recursos Hídricos (IDE-</a:t>
            </a:r>
            <a:r>
              <a:rPr lang="pt-BR" dirty="0" err="1"/>
              <a:t>Sisema</a:t>
            </a:r>
            <a:r>
              <a:rPr lang="pt-BR" dirty="0"/>
              <a:t>)</a:t>
            </a:r>
          </a:p>
          <a:p>
            <a:pPr lvl="1">
              <a:spcAft>
                <a:spcPts val="1200"/>
              </a:spcAft>
            </a:pPr>
            <a:r>
              <a:rPr lang="pt-BR" sz="1600" dirty="0"/>
              <a:t>•	Potencialidade de ocorrência de cavidades (CECAV): Baixo</a:t>
            </a:r>
          </a:p>
          <a:p>
            <a:pPr lvl="1">
              <a:spcAft>
                <a:spcPts val="1200"/>
              </a:spcAft>
            </a:pPr>
            <a:r>
              <a:rPr lang="pt-BR" sz="1600" dirty="0"/>
              <a:t>•	Reservas da Biosfera (IEF/MMA/UNESCO): Zona de transição da Reserva da Biosfera da Mata Atlântica</a:t>
            </a:r>
          </a:p>
          <a:p>
            <a:pPr lvl="1">
              <a:spcAft>
                <a:spcPts val="1200"/>
              </a:spcAft>
            </a:pPr>
            <a:r>
              <a:rPr lang="pt-BR" sz="1600" dirty="0"/>
              <a:t>•	Áreas Prioritárias para Conservação da Biodiversidade (</a:t>
            </a:r>
            <a:r>
              <a:rPr lang="pt-BR" sz="1600" dirty="0" err="1"/>
              <a:t>Biodiversitas</a:t>
            </a:r>
            <a:r>
              <a:rPr lang="pt-BR" sz="1600" dirty="0"/>
              <a:t>): Extrema</a:t>
            </a:r>
          </a:p>
          <a:p>
            <a:pPr lvl="1">
              <a:spcAft>
                <a:spcPts val="1200"/>
              </a:spcAft>
            </a:pPr>
            <a:r>
              <a:rPr lang="pt-BR" sz="1600" dirty="0"/>
              <a:t>•	Áreas de Segurança Aeroportuária de aeródromos - Lei nº 12.725/2012 (</a:t>
            </a:r>
            <a:r>
              <a:rPr lang="pt-BR" sz="1600" dirty="0" err="1"/>
              <a:t>Semad</a:t>
            </a:r>
            <a:r>
              <a:rPr lang="pt-BR" sz="1600" dirty="0"/>
              <a:t>/DECEA): público</a:t>
            </a:r>
          </a:p>
          <a:p>
            <a:pPr lvl="1">
              <a:spcAft>
                <a:spcPts val="1200"/>
              </a:spcAft>
            </a:pPr>
            <a:r>
              <a:rPr lang="pt-BR" sz="1600" dirty="0"/>
              <a:t>•	Patrimônio Cultural (</a:t>
            </a:r>
            <a:r>
              <a:rPr lang="pt-BR" sz="1600" dirty="0" err="1"/>
              <a:t>Iepha</a:t>
            </a:r>
            <a:r>
              <a:rPr lang="pt-BR" sz="1600" dirty="0"/>
              <a:t>-MG): Área de influência de impacto no patrimônio cultural</a:t>
            </a:r>
          </a:p>
          <a:p>
            <a:pPr lvl="1">
              <a:spcAft>
                <a:spcPts val="1200"/>
              </a:spcAft>
            </a:pPr>
            <a:r>
              <a:rPr lang="pt-BR" sz="1600" dirty="0"/>
              <a:t>•	Bioma Mata Atlântica (Lei nº 11.428/2006): Área de aplicação da lei da mata atlântica (11.428/2006)</a:t>
            </a:r>
          </a:p>
          <a:p>
            <a:pPr marL="742950" lvl="1" indent="-285750" algn="just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600" dirty="0">
              <a:latin typeface="+mj-lt"/>
            </a:endParaRP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600" dirty="0">
              <a:latin typeface="+mj-lt"/>
            </a:endParaRP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600" dirty="0">
              <a:latin typeface="+mj-lt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67F65C0B-7D12-0934-3C46-5380FE3F9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64204" y="7452"/>
            <a:ext cx="9721080" cy="908720"/>
          </a:xfrm>
        </p:spPr>
        <p:txBody>
          <a:bodyPr>
            <a:noAutofit/>
          </a:bodyPr>
          <a:lstStyle/>
          <a:p>
            <a:pPr marL="538163"/>
            <a:r>
              <a:rPr lang="pt-BR" sz="3600" dirty="0"/>
              <a:t>Expominas – São João Del Rei</a:t>
            </a:r>
          </a:p>
        </p:txBody>
      </p:sp>
    </p:spTree>
    <p:extLst>
      <p:ext uri="{BB962C8B-B14F-4D97-AF65-F5344CB8AC3E}">
        <p14:creationId xmlns:p14="http://schemas.microsoft.com/office/powerpoint/2010/main" val="22278698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9488</TotalTime>
  <Words>415</Words>
  <Application>Microsoft Office PowerPoint</Application>
  <PresentationFormat>Apresentação na tela (4:3)</PresentationFormat>
  <Paragraphs>82</Paragraphs>
  <Slides>9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7" baseType="lpstr">
      <vt:lpstr>Aharoni</vt:lpstr>
      <vt:lpstr>Arial</vt:lpstr>
      <vt:lpstr>Arial Black</vt:lpstr>
      <vt:lpstr>Calibri</vt:lpstr>
      <vt:lpstr>Gill Sans MT</vt:lpstr>
      <vt:lpstr>Times New Roman</vt:lpstr>
      <vt:lpstr>Wingdings</vt:lpstr>
      <vt:lpstr>Tema do Office</vt:lpstr>
      <vt:lpstr>Apresentação do PowerPoint</vt:lpstr>
      <vt:lpstr>Temas</vt:lpstr>
      <vt:lpstr>Expominas – São João Del Rei</vt:lpstr>
      <vt:lpstr>Expominas – São João Del Rei</vt:lpstr>
      <vt:lpstr>Expominas – São João Del Rei</vt:lpstr>
      <vt:lpstr>Expominas – São João Del Rei</vt:lpstr>
      <vt:lpstr>Expominas – São João Del Rei</vt:lpstr>
      <vt:lpstr>Expominas – São João Del Rei</vt:lpstr>
      <vt:lpstr>Expominas – São João Del Rei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Guilherme Bernard Valadares Lobato</dc:creator>
  <cp:lastModifiedBy>Ricardo Alves de Santana</cp:lastModifiedBy>
  <cp:revision>523</cp:revision>
  <cp:lastPrinted>2023-10-31T15:01:29Z</cp:lastPrinted>
  <dcterms:created xsi:type="dcterms:W3CDTF">2015-01-02T13:07:52Z</dcterms:created>
  <dcterms:modified xsi:type="dcterms:W3CDTF">2023-12-01T13:57:39Z</dcterms:modified>
</cp:coreProperties>
</file>