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Lst>
  <p:notesMasterIdLst>
    <p:notesMasterId r:id="rId15"/>
  </p:notesMasterIdLst>
  <p:handoutMasterIdLst>
    <p:handoutMasterId r:id="rId16"/>
  </p:handoutMasterIdLst>
  <p:sldIdLst>
    <p:sldId id="257" r:id="rId2"/>
    <p:sldId id="459" r:id="rId3"/>
    <p:sldId id="456" r:id="rId4"/>
    <p:sldId id="463" r:id="rId5"/>
    <p:sldId id="457" r:id="rId6"/>
    <p:sldId id="458" r:id="rId7"/>
    <p:sldId id="461" r:id="rId8"/>
    <p:sldId id="460" r:id="rId9"/>
    <p:sldId id="462" r:id="rId10"/>
    <p:sldId id="464" r:id="rId11"/>
    <p:sldId id="466" r:id="rId12"/>
    <p:sldId id="467" r:id="rId13"/>
    <p:sldId id="465" r:id="rId14"/>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60000"/>
    <a:srgbClr val="C93A37"/>
    <a:srgbClr val="D35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Estilo Médio 3 - Ênfas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Ênfas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4434" autoAdjust="0"/>
  </p:normalViewPr>
  <p:slideViewPr>
    <p:cSldViewPr>
      <p:cViewPr varScale="1">
        <p:scale>
          <a:sx n="86" d="100"/>
          <a:sy n="86" d="100"/>
        </p:scale>
        <p:origin x="1522" y="67"/>
      </p:cViewPr>
      <p:guideLst>
        <p:guide orient="horz" pos="2160"/>
        <p:guide pos="2880"/>
      </p:guideLst>
    </p:cSldViewPr>
  </p:slideViewPr>
  <p:outlineViewPr>
    <p:cViewPr>
      <p:scale>
        <a:sx n="33" d="100"/>
        <a:sy n="33" d="100"/>
      </p:scale>
      <p:origin x="0" y="-12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892" y="4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6A4B7FC-B7CB-4051-9665-5E9E200F15DC}" type="datetimeFigureOut">
              <a:rPr lang="pt-BR" smtClean="0"/>
              <a:pPr/>
              <a:t>27/06/2024</a:t>
            </a:fld>
            <a:endParaRPr lang="pt-BR"/>
          </a:p>
        </p:txBody>
      </p:sp>
      <p:sp>
        <p:nvSpPr>
          <p:cNvPr id="4" name="Espaço Reservado para Rodapé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50443" y="9428584"/>
            <a:ext cx="2945659" cy="496332"/>
          </a:xfrm>
          <a:prstGeom prst="rect">
            <a:avLst/>
          </a:prstGeom>
        </p:spPr>
        <p:txBody>
          <a:bodyPr vert="horz" lIns="91440" tIns="45720" rIns="91440" bIns="45720" rtlCol="0" anchor="b"/>
          <a:lstStyle>
            <a:lvl1pPr algn="r">
              <a:defRPr sz="1200"/>
            </a:lvl1pPr>
          </a:lstStyle>
          <a:p>
            <a:fld id="{A6339986-8CEE-4BE4-BC1C-6601E4B31AF1}" type="slidenum">
              <a:rPr lang="pt-BR" smtClean="0"/>
              <a:pPr/>
              <a:t>‹nº›</a:t>
            </a:fld>
            <a:endParaRPr lang="pt-BR"/>
          </a:p>
        </p:txBody>
      </p:sp>
    </p:spTree>
    <p:extLst>
      <p:ext uri="{BB962C8B-B14F-4D97-AF65-F5344CB8AC3E}">
        <p14:creationId xmlns:p14="http://schemas.microsoft.com/office/powerpoint/2010/main" val="1752223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0C17AD2-D7DF-4DF8-AEC5-DF3ACEE7266D}" type="datetimeFigureOut">
              <a:rPr lang="pt-BR" smtClean="0"/>
              <a:pPr/>
              <a:t>27/06/2024</a:t>
            </a:fld>
            <a:endParaRPr 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94DA05E0-42F1-4AA4-96BC-3D4E324FB820}" type="slidenum">
              <a:rPr lang="pt-BR" smtClean="0"/>
              <a:pPr/>
              <a:t>‹nº›</a:t>
            </a:fld>
            <a:endParaRPr lang="pt-BR"/>
          </a:p>
        </p:txBody>
      </p:sp>
    </p:spTree>
    <p:extLst>
      <p:ext uri="{BB962C8B-B14F-4D97-AF65-F5344CB8AC3E}">
        <p14:creationId xmlns:p14="http://schemas.microsoft.com/office/powerpoint/2010/main" val="45648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2</a:t>
            </a:fld>
            <a:endParaRPr lang="pt-BR"/>
          </a:p>
        </p:txBody>
      </p:sp>
    </p:spTree>
    <p:extLst>
      <p:ext uri="{BB962C8B-B14F-4D97-AF65-F5344CB8AC3E}">
        <p14:creationId xmlns:p14="http://schemas.microsoft.com/office/powerpoint/2010/main" val="41411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11</a:t>
            </a:fld>
            <a:endParaRPr lang="pt-BR"/>
          </a:p>
        </p:txBody>
      </p:sp>
    </p:spTree>
    <p:extLst>
      <p:ext uri="{BB962C8B-B14F-4D97-AF65-F5344CB8AC3E}">
        <p14:creationId xmlns:p14="http://schemas.microsoft.com/office/powerpoint/2010/main" val="2971616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12</a:t>
            </a:fld>
            <a:endParaRPr lang="pt-BR"/>
          </a:p>
        </p:txBody>
      </p:sp>
    </p:spTree>
    <p:extLst>
      <p:ext uri="{BB962C8B-B14F-4D97-AF65-F5344CB8AC3E}">
        <p14:creationId xmlns:p14="http://schemas.microsoft.com/office/powerpoint/2010/main" val="3213207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13</a:t>
            </a:fld>
            <a:endParaRPr lang="pt-BR"/>
          </a:p>
        </p:txBody>
      </p:sp>
    </p:spTree>
    <p:extLst>
      <p:ext uri="{BB962C8B-B14F-4D97-AF65-F5344CB8AC3E}">
        <p14:creationId xmlns:p14="http://schemas.microsoft.com/office/powerpoint/2010/main" val="52791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3</a:t>
            </a:fld>
            <a:endParaRPr lang="pt-BR"/>
          </a:p>
        </p:txBody>
      </p:sp>
    </p:spTree>
    <p:extLst>
      <p:ext uri="{BB962C8B-B14F-4D97-AF65-F5344CB8AC3E}">
        <p14:creationId xmlns:p14="http://schemas.microsoft.com/office/powerpoint/2010/main" val="31959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4</a:t>
            </a:fld>
            <a:endParaRPr lang="pt-BR"/>
          </a:p>
        </p:txBody>
      </p:sp>
    </p:spTree>
    <p:extLst>
      <p:ext uri="{BB962C8B-B14F-4D97-AF65-F5344CB8AC3E}">
        <p14:creationId xmlns:p14="http://schemas.microsoft.com/office/powerpoint/2010/main" val="161371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5</a:t>
            </a:fld>
            <a:endParaRPr lang="pt-BR"/>
          </a:p>
        </p:txBody>
      </p:sp>
    </p:spTree>
    <p:extLst>
      <p:ext uri="{BB962C8B-B14F-4D97-AF65-F5344CB8AC3E}">
        <p14:creationId xmlns:p14="http://schemas.microsoft.com/office/powerpoint/2010/main" val="190931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6</a:t>
            </a:fld>
            <a:endParaRPr lang="pt-BR"/>
          </a:p>
        </p:txBody>
      </p:sp>
    </p:spTree>
    <p:extLst>
      <p:ext uri="{BB962C8B-B14F-4D97-AF65-F5344CB8AC3E}">
        <p14:creationId xmlns:p14="http://schemas.microsoft.com/office/powerpoint/2010/main" val="105311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7</a:t>
            </a:fld>
            <a:endParaRPr lang="pt-BR"/>
          </a:p>
        </p:txBody>
      </p:sp>
    </p:spTree>
    <p:extLst>
      <p:ext uri="{BB962C8B-B14F-4D97-AF65-F5344CB8AC3E}">
        <p14:creationId xmlns:p14="http://schemas.microsoft.com/office/powerpoint/2010/main" val="348972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8</a:t>
            </a:fld>
            <a:endParaRPr lang="pt-BR"/>
          </a:p>
        </p:txBody>
      </p:sp>
    </p:spTree>
    <p:extLst>
      <p:ext uri="{BB962C8B-B14F-4D97-AF65-F5344CB8AC3E}">
        <p14:creationId xmlns:p14="http://schemas.microsoft.com/office/powerpoint/2010/main" val="390156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9</a:t>
            </a:fld>
            <a:endParaRPr lang="pt-BR"/>
          </a:p>
        </p:txBody>
      </p:sp>
    </p:spTree>
    <p:extLst>
      <p:ext uri="{BB962C8B-B14F-4D97-AF65-F5344CB8AC3E}">
        <p14:creationId xmlns:p14="http://schemas.microsoft.com/office/powerpoint/2010/main" val="65184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4DA05E0-42F1-4AA4-96BC-3D4E324FB820}" type="slidenum">
              <a:rPr lang="pt-BR" smtClean="0"/>
              <a:pPr/>
              <a:t>10</a:t>
            </a:fld>
            <a:endParaRPr lang="pt-BR"/>
          </a:p>
        </p:txBody>
      </p:sp>
    </p:spTree>
    <p:extLst>
      <p:ext uri="{BB962C8B-B14F-4D97-AF65-F5344CB8AC3E}">
        <p14:creationId xmlns:p14="http://schemas.microsoft.com/office/powerpoint/2010/main" val="2638098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F0C0DDCB-10F2-4274-B591-E0852C2557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935" y="6292951"/>
            <a:ext cx="1717200" cy="448417"/>
          </a:xfrm>
          <a:prstGeom prst="rect">
            <a:avLst/>
          </a:prstGeom>
        </p:spPr>
      </p:pic>
      <p:sp>
        <p:nvSpPr>
          <p:cNvPr id="3" name="Espaço Reservado para Conteúdo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Número de Slide 5"/>
          <p:cNvSpPr>
            <a:spLocks noGrp="1"/>
          </p:cNvSpPr>
          <p:nvPr>
            <p:ph type="sldNum" sz="quarter" idx="12"/>
          </p:nvPr>
        </p:nvSpPr>
        <p:spPr>
          <a:xfrm>
            <a:off x="3347864" y="6525344"/>
            <a:ext cx="2133600" cy="307449"/>
          </a:xfrm>
        </p:spPr>
        <p:txBody>
          <a:bodyPr/>
          <a:lstStyle>
            <a:lvl1pPr algn="ctr">
              <a:defRPr sz="1400" b="1">
                <a:solidFill>
                  <a:schemeClr val="tx1"/>
                </a:solidFill>
                <a:effectLst/>
                <a:latin typeface="+mn-lt"/>
                <a:cs typeface="Aharoni" panose="02010803020104030203" pitchFamily="2" charset="-79"/>
              </a:defRPr>
            </a:lvl1pPr>
          </a:lstStyle>
          <a:p>
            <a:fld id="{F1DD7BF4-7C58-4508-A69A-20D299F356C3}" type="slidenum">
              <a:rPr lang="pt-BR" smtClean="0"/>
              <a:pPr/>
              <a:t>‹nº›</a:t>
            </a:fld>
            <a:endParaRPr lang="pt-BR"/>
          </a:p>
        </p:txBody>
      </p:sp>
      <p:sp>
        <p:nvSpPr>
          <p:cNvPr id="21" name="Retângulo 20"/>
          <p:cNvSpPr/>
          <p:nvPr userDrawn="1"/>
        </p:nvSpPr>
        <p:spPr>
          <a:xfrm>
            <a:off x="0" y="908720"/>
            <a:ext cx="9144000" cy="45719"/>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ítulo 1"/>
          <p:cNvSpPr>
            <a:spLocks noGrp="1"/>
          </p:cNvSpPr>
          <p:nvPr>
            <p:ph type="ctrTitle"/>
          </p:nvPr>
        </p:nvSpPr>
        <p:spPr>
          <a:xfrm>
            <a:off x="0" y="0"/>
            <a:ext cx="9144000" cy="908720"/>
          </a:xfrm>
        </p:spPr>
        <p:txBody>
          <a:bodyPr/>
          <a:lstStyle>
            <a:lvl1pPr>
              <a:defRPr>
                <a:solidFill>
                  <a:srgbClr val="C00000"/>
                </a:solidFill>
                <a:effectLst>
                  <a:outerShdw blurRad="38100" dist="38100" dir="2700000" algn="tl">
                    <a:srgbClr val="000000">
                      <a:alpha val="43137"/>
                    </a:srgbClr>
                  </a:outerShdw>
                </a:effectLst>
                <a:latin typeface="+mj-lt"/>
                <a:cs typeface="Aharoni" panose="02010803020104030203" pitchFamily="2" charset="-79"/>
              </a:defRPr>
            </a:lvl1pPr>
          </a:lstStyle>
          <a:p>
            <a:endParaRPr lang="pt-BR" dirty="0"/>
          </a:p>
        </p:txBody>
      </p:sp>
      <p:pic>
        <p:nvPicPr>
          <p:cNvPr id="8" name="Imagem 7">
            <a:extLst>
              <a:ext uri="{FF2B5EF4-FFF2-40B4-BE49-F238E27FC236}">
                <a16:creationId xmlns:a16="http://schemas.microsoft.com/office/drawing/2014/main" id="{3ED0F9B2-E69A-4AC6-9309-47026F050B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274"/>
          <a:stretch/>
        </p:blipFill>
        <p:spPr>
          <a:xfrm>
            <a:off x="6444208" y="6292951"/>
            <a:ext cx="2520280" cy="485940"/>
          </a:xfrm>
          <a:prstGeom prst="rect">
            <a:avLst/>
          </a:prstGeom>
        </p:spPr>
      </p:pic>
    </p:spTree>
    <p:extLst>
      <p:ext uri="{BB962C8B-B14F-4D97-AF65-F5344CB8AC3E}">
        <p14:creationId xmlns:p14="http://schemas.microsoft.com/office/powerpoint/2010/main" val="96332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3284411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1044458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185260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22688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Número de Slide 5"/>
          <p:cNvSpPr>
            <a:spLocks noGrp="1"/>
          </p:cNvSpPr>
          <p:nvPr>
            <p:ph type="sldNum" sz="quarter" idx="12"/>
          </p:nvPr>
        </p:nvSpPr>
        <p:spPr>
          <a:xfrm>
            <a:off x="3347864" y="6467668"/>
            <a:ext cx="2133600" cy="365125"/>
          </a:xfrm>
        </p:spPr>
        <p:txBody>
          <a:bodyPr/>
          <a:lstStyle>
            <a:lvl1pPr algn="ctr">
              <a:defRPr b="1">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defRPr>
            </a:lvl1pPr>
          </a:lstStyle>
          <a:p>
            <a:fld id="{F1DD7BF4-7C58-4508-A69A-20D299F356C3}" type="slidenum">
              <a:rPr lang="pt-BR" smtClean="0"/>
              <a:pPr/>
              <a:t>‹nº›</a:t>
            </a:fld>
            <a:endParaRPr lang="pt-BR"/>
          </a:p>
        </p:txBody>
      </p:sp>
      <p:sp>
        <p:nvSpPr>
          <p:cNvPr id="21" name="Retângulo 20"/>
          <p:cNvSpPr/>
          <p:nvPr userDrawn="1"/>
        </p:nvSpPr>
        <p:spPr>
          <a:xfrm>
            <a:off x="0" y="908720"/>
            <a:ext cx="9144000" cy="144016"/>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ítulo 1"/>
          <p:cNvSpPr>
            <a:spLocks noGrp="1"/>
          </p:cNvSpPr>
          <p:nvPr>
            <p:ph type="ctrTitle"/>
          </p:nvPr>
        </p:nvSpPr>
        <p:spPr>
          <a:xfrm>
            <a:off x="1264096" y="-171400"/>
            <a:ext cx="7988424" cy="1470025"/>
          </a:xfrm>
        </p:spPr>
        <p:txBody>
          <a:bodyPr/>
          <a:lstStyle>
            <a:lvl1pPr>
              <a:defRPr>
                <a:solidFill>
                  <a:schemeClr val="accent3">
                    <a:lumMod val="75000"/>
                  </a:schemeClr>
                </a:solidFill>
                <a:effectLst>
                  <a:outerShdw blurRad="38100" dist="38100" dir="2700000" algn="tl">
                    <a:srgbClr val="000000">
                      <a:alpha val="43137"/>
                    </a:srgbClr>
                  </a:outerShdw>
                </a:effectLst>
                <a:latin typeface="Gill Sans MT" panose="020B0502020104020203" pitchFamily="34" charset="0"/>
                <a:cs typeface="Aharoni" panose="02010803020104030203" pitchFamily="2" charset="-79"/>
              </a:defRPr>
            </a:lvl1pPr>
          </a:lstStyle>
          <a:p>
            <a:endParaRPr lang="pt-BR" dirty="0"/>
          </a:p>
        </p:txBody>
      </p:sp>
      <p:pic>
        <p:nvPicPr>
          <p:cNvPr id="8" name="Imagem 7">
            <a:extLst>
              <a:ext uri="{FF2B5EF4-FFF2-40B4-BE49-F238E27FC236}">
                <a16:creationId xmlns:a16="http://schemas.microsoft.com/office/drawing/2014/main" id="{24D44F5C-21E4-46D7-AC74-FD7D7A544F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935" y="6292951"/>
            <a:ext cx="1717200" cy="448417"/>
          </a:xfrm>
          <a:prstGeom prst="rect">
            <a:avLst/>
          </a:prstGeom>
        </p:spPr>
      </p:pic>
      <p:pic>
        <p:nvPicPr>
          <p:cNvPr id="9" name="Imagem 8">
            <a:extLst>
              <a:ext uri="{FF2B5EF4-FFF2-40B4-BE49-F238E27FC236}">
                <a16:creationId xmlns:a16="http://schemas.microsoft.com/office/drawing/2014/main" id="{ABC35606-15D3-44D1-8EB1-F7E76715F6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5722" y="6214501"/>
            <a:ext cx="2390774" cy="598875"/>
          </a:xfrm>
          <a:prstGeom prst="rect">
            <a:avLst/>
          </a:prstGeom>
        </p:spPr>
      </p:pic>
    </p:spTree>
    <p:extLst>
      <p:ext uri="{BB962C8B-B14F-4D97-AF65-F5344CB8AC3E}">
        <p14:creationId xmlns:p14="http://schemas.microsoft.com/office/powerpoint/2010/main" val="275416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Número de Slide 5"/>
          <p:cNvSpPr>
            <a:spLocks noGrp="1"/>
          </p:cNvSpPr>
          <p:nvPr>
            <p:ph type="sldNum" sz="quarter" idx="12"/>
          </p:nvPr>
        </p:nvSpPr>
        <p:spPr>
          <a:xfrm>
            <a:off x="3347864" y="6467668"/>
            <a:ext cx="2133600" cy="365125"/>
          </a:xfrm>
        </p:spPr>
        <p:txBody>
          <a:bodyPr/>
          <a:lstStyle>
            <a:lvl1pPr algn="ctr">
              <a:defRPr b="1">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defRPr>
            </a:lvl1pPr>
          </a:lstStyle>
          <a:p>
            <a:fld id="{F1DD7BF4-7C58-4508-A69A-20D299F356C3}" type="slidenum">
              <a:rPr lang="pt-BR" smtClean="0"/>
              <a:pPr/>
              <a:t>‹nº›</a:t>
            </a:fld>
            <a:endParaRPr lang="pt-BR"/>
          </a:p>
        </p:txBody>
      </p:sp>
      <p:sp>
        <p:nvSpPr>
          <p:cNvPr id="21" name="Retângulo 20"/>
          <p:cNvSpPr/>
          <p:nvPr userDrawn="1"/>
        </p:nvSpPr>
        <p:spPr>
          <a:xfrm>
            <a:off x="0" y="908720"/>
            <a:ext cx="9144000" cy="144016"/>
          </a:xfrm>
          <a:prstGeom prst="rect">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ítulo 1"/>
          <p:cNvSpPr>
            <a:spLocks noGrp="1"/>
          </p:cNvSpPr>
          <p:nvPr>
            <p:ph type="ctrTitle"/>
          </p:nvPr>
        </p:nvSpPr>
        <p:spPr>
          <a:xfrm>
            <a:off x="1264096" y="-171400"/>
            <a:ext cx="7988424" cy="1470025"/>
          </a:xfrm>
        </p:spPr>
        <p:txBody>
          <a:bodyPr/>
          <a:lstStyle>
            <a:lvl1pPr>
              <a:defRPr>
                <a:solidFill>
                  <a:schemeClr val="accent4">
                    <a:lumMod val="75000"/>
                  </a:schemeClr>
                </a:solidFill>
                <a:effectLst>
                  <a:outerShdw blurRad="38100" dist="38100" dir="2700000" algn="tl">
                    <a:srgbClr val="000000">
                      <a:alpha val="43137"/>
                    </a:srgbClr>
                  </a:outerShdw>
                </a:effectLst>
                <a:latin typeface="Gill Sans MT" panose="020B0502020104020203" pitchFamily="34" charset="0"/>
                <a:cs typeface="Aharoni" panose="02010803020104030203" pitchFamily="2" charset="-79"/>
              </a:defRPr>
            </a:lvl1pPr>
          </a:lstStyle>
          <a:p>
            <a:endParaRPr lang="pt-BR" dirty="0"/>
          </a:p>
        </p:txBody>
      </p:sp>
      <p:pic>
        <p:nvPicPr>
          <p:cNvPr id="8" name="Imagem 7">
            <a:extLst>
              <a:ext uri="{FF2B5EF4-FFF2-40B4-BE49-F238E27FC236}">
                <a16:creationId xmlns:a16="http://schemas.microsoft.com/office/drawing/2014/main" id="{4AA6D276-3DE5-45B6-81CF-1B672EA593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935" y="6292951"/>
            <a:ext cx="1717200" cy="448417"/>
          </a:xfrm>
          <a:prstGeom prst="rect">
            <a:avLst/>
          </a:prstGeom>
        </p:spPr>
      </p:pic>
      <p:pic>
        <p:nvPicPr>
          <p:cNvPr id="9" name="Imagem 8">
            <a:extLst>
              <a:ext uri="{FF2B5EF4-FFF2-40B4-BE49-F238E27FC236}">
                <a16:creationId xmlns:a16="http://schemas.microsoft.com/office/drawing/2014/main" id="{0DD9D380-2D1A-4DCA-8194-E93A06513E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5722" y="6214501"/>
            <a:ext cx="2390774" cy="598875"/>
          </a:xfrm>
          <a:prstGeom prst="rect">
            <a:avLst/>
          </a:prstGeom>
        </p:spPr>
      </p:pic>
    </p:spTree>
    <p:extLst>
      <p:ext uri="{BB962C8B-B14F-4D97-AF65-F5344CB8AC3E}">
        <p14:creationId xmlns:p14="http://schemas.microsoft.com/office/powerpoint/2010/main" val="1439755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Número de Slide 5"/>
          <p:cNvSpPr>
            <a:spLocks noGrp="1"/>
          </p:cNvSpPr>
          <p:nvPr>
            <p:ph type="sldNum" sz="quarter" idx="12"/>
          </p:nvPr>
        </p:nvSpPr>
        <p:spPr>
          <a:xfrm>
            <a:off x="3347864" y="6467668"/>
            <a:ext cx="2133600" cy="365125"/>
          </a:xfrm>
        </p:spPr>
        <p:txBody>
          <a:bodyPr/>
          <a:lstStyle>
            <a:lvl1pPr algn="ctr">
              <a:defRPr b="1">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defRPr>
            </a:lvl1pPr>
          </a:lstStyle>
          <a:p>
            <a:fld id="{F1DD7BF4-7C58-4508-A69A-20D299F356C3}" type="slidenum">
              <a:rPr lang="pt-BR" smtClean="0"/>
              <a:pPr/>
              <a:t>‹nº›</a:t>
            </a:fld>
            <a:endParaRPr lang="pt-BR"/>
          </a:p>
        </p:txBody>
      </p:sp>
      <p:sp>
        <p:nvSpPr>
          <p:cNvPr id="21" name="Retângulo 20"/>
          <p:cNvSpPr/>
          <p:nvPr userDrawn="1"/>
        </p:nvSpPr>
        <p:spPr>
          <a:xfrm>
            <a:off x="0" y="908720"/>
            <a:ext cx="9144000" cy="144016"/>
          </a:xfrm>
          <a:prstGeom prst="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ítulo 1"/>
          <p:cNvSpPr>
            <a:spLocks noGrp="1"/>
          </p:cNvSpPr>
          <p:nvPr>
            <p:ph type="ctrTitle"/>
          </p:nvPr>
        </p:nvSpPr>
        <p:spPr>
          <a:xfrm>
            <a:off x="1264096" y="-171400"/>
            <a:ext cx="7988424" cy="1470025"/>
          </a:xfrm>
        </p:spPr>
        <p:txBody>
          <a:bodyPr/>
          <a:lstStyle>
            <a:lvl1pPr>
              <a:defRPr>
                <a:solidFill>
                  <a:schemeClr val="accent5">
                    <a:lumMod val="75000"/>
                  </a:schemeClr>
                </a:solidFill>
                <a:effectLst>
                  <a:outerShdw blurRad="38100" dist="38100" dir="2700000" algn="tl">
                    <a:srgbClr val="000000">
                      <a:alpha val="43137"/>
                    </a:srgbClr>
                  </a:outerShdw>
                </a:effectLst>
                <a:latin typeface="Gill Sans MT" panose="020B0502020104020203" pitchFamily="34" charset="0"/>
                <a:cs typeface="Aharoni" panose="02010803020104030203" pitchFamily="2" charset="-79"/>
              </a:defRPr>
            </a:lvl1pPr>
          </a:lstStyle>
          <a:p>
            <a:endParaRPr lang="pt-BR" dirty="0"/>
          </a:p>
        </p:txBody>
      </p:sp>
      <p:pic>
        <p:nvPicPr>
          <p:cNvPr id="8" name="Imagem 7">
            <a:extLst>
              <a:ext uri="{FF2B5EF4-FFF2-40B4-BE49-F238E27FC236}">
                <a16:creationId xmlns:a16="http://schemas.microsoft.com/office/drawing/2014/main" id="{ADD8996B-666E-43DC-992E-1277345B99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935" y="6292951"/>
            <a:ext cx="1717200" cy="448417"/>
          </a:xfrm>
          <a:prstGeom prst="rect">
            <a:avLst/>
          </a:prstGeom>
        </p:spPr>
      </p:pic>
      <p:pic>
        <p:nvPicPr>
          <p:cNvPr id="9" name="Imagem 8">
            <a:extLst>
              <a:ext uri="{FF2B5EF4-FFF2-40B4-BE49-F238E27FC236}">
                <a16:creationId xmlns:a16="http://schemas.microsoft.com/office/drawing/2014/main" id="{ACE96052-3D9D-4C0E-931E-C8E7F96024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5722" y="6214501"/>
            <a:ext cx="2390774" cy="598875"/>
          </a:xfrm>
          <a:prstGeom prst="rect">
            <a:avLst/>
          </a:prstGeom>
        </p:spPr>
      </p:pic>
    </p:spTree>
    <p:extLst>
      <p:ext uri="{BB962C8B-B14F-4D97-AF65-F5344CB8AC3E}">
        <p14:creationId xmlns:p14="http://schemas.microsoft.com/office/powerpoint/2010/main" val="15086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9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121215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136628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269906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6BADBC7-0D04-4FA9-8A90-C605AA8E0976}" type="datetimeFigureOut">
              <a:rPr lang="pt-BR" smtClean="0"/>
              <a:pPr/>
              <a:t>27/06/2024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1DD7BF4-7C58-4508-A69A-20D299F356C3}" type="slidenum">
              <a:rPr lang="pt-BR" smtClean="0"/>
              <a:pPr/>
              <a:t>‹nº›</a:t>
            </a:fld>
            <a:endParaRPr lang="pt-BR"/>
          </a:p>
        </p:txBody>
      </p:sp>
    </p:spTree>
    <p:extLst>
      <p:ext uri="{BB962C8B-B14F-4D97-AF65-F5344CB8AC3E}">
        <p14:creationId xmlns:p14="http://schemas.microsoft.com/office/powerpoint/2010/main" val="3985897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ADBC7-0D04-4FA9-8A90-C605AA8E0976}" type="datetimeFigureOut">
              <a:rPr lang="pt-BR" smtClean="0"/>
              <a:pPr/>
              <a:t>27/06/2024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D7BF4-7C58-4508-A69A-20D299F356C3}" type="slidenum">
              <a:rPr lang="pt-BR" smtClean="0"/>
              <a:pPr/>
              <a:t>‹nº›</a:t>
            </a:fld>
            <a:endParaRPr lang="pt-BR"/>
          </a:p>
        </p:txBody>
      </p:sp>
    </p:spTree>
    <p:extLst>
      <p:ext uri="{BB962C8B-B14F-4D97-AF65-F5344CB8AC3E}">
        <p14:creationId xmlns:p14="http://schemas.microsoft.com/office/powerpoint/2010/main" val="60176601"/>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F31557E-15EF-46DA-8A40-B09277352C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472" y="2060848"/>
            <a:ext cx="5148000" cy="1344311"/>
          </a:xfrm>
          <a:prstGeom prst="rect">
            <a:avLst/>
          </a:prstGeom>
        </p:spPr>
      </p:pic>
      <p:sp>
        <p:nvSpPr>
          <p:cNvPr id="6" name="Retângulo 5"/>
          <p:cNvSpPr/>
          <p:nvPr/>
        </p:nvSpPr>
        <p:spPr>
          <a:xfrm>
            <a:off x="3311352" y="3573016"/>
            <a:ext cx="5832648" cy="129614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1600" dirty="0"/>
              <a:t>GLEBA - DISTRITO INDUSTRIAL II – SETE LAGOAS</a:t>
            </a:r>
          </a:p>
        </p:txBody>
      </p:sp>
      <p:pic>
        <p:nvPicPr>
          <p:cNvPr id="5" name="Imagem 4">
            <a:extLst>
              <a:ext uri="{FF2B5EF4-FFF2-40B4-BE49-F238E27FC236}">
                <a16:creationId xmlns:a16="http://schemas.microsoft.com/office/drawing/2014/main" id="{3ED0F9B2-E69A-4AC6-9309-47026F050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74"/>
          <a:stretch/>
        </p:blipFill>
        <p:spPr>
          <a:xfrm>
            <a:off x="2547471" y="404664"/>
            <a:ext cx="3699001" cy="713211"/>
          </a:xfrm>
          <a:prstGeom prst="rect">
            <a:avLst/>
          </a:prstGeom>
        </p:spPr>
      </p:pic>
    </p:spTree>
    <p:extLst>
      <p:ext uri="{BB962C8B-B14F-4D97-AF65-F5344CB8AC3E}">
        <p14:creationId xmlns:p14="http://schemas.microsoft.com/office/powerpoint/2010/main" val="230433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10</a:t>
            </a:fld>
            <a:endParaRPr lang="pt-BR"/>
          </a:p>
        </p:txBody>
      </p:sp>
      <p:sp>
        <p:nvSpPr>
          <p:cNvPr id="5" name="CaixaDeTexto 4">
            <a:extLst>
              <a:ext uri="{FF2B5EF4-FFF2-40B4-BE49-F238E27FC236}">
                <a16:creationId xmlns:a16="http://schemas.microsoft.com/office/drawing/2014/main" id="{9CFC5F28-F23C-BE84-564B-F3B3ED0CF479}"/>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Restrições Urbanísticas</a:t>
            </a:r>
          </a:p>
        </p:txBody>
      </p:sp>
      <p:sp>
        <p:nvSpPr>
          <p:cNvPr id="6" name="Caixa de Texto 2">
            <a:extLst>
              <a:ext uri="{FF2B5EF4-FFF2-40B4-BE49-F238E27FC236}">
                <a16:creationId xmlns:a16="http://schemas.microsoft.com/office/drawing/2014/main" id="{7FE58BE4-4138-069C-4CE7-B9A6FBBAC4BE}"/>
              </a:ext>
            </a:extLst>
          </p:cNvPr>
          <p:cNvSpPr txBox="1">
            <a:spLocks noChangeArrowheads="1"/>
          </p:cNvSpPr>
          <p:nvPr/>
        </p:nvSpPr>
        <p:spPr bwMode="auto">
          <a:xfrm>
            <a:off x="809836" y="1412776"/>
            <a:ext cx="7488832" cy="2308815"/>
          </a:xfrm>
          <a:prstGeom prst="rect">
            <a:avLst/>
          </a:prstGeom>
          <a:solidFill>
            <a:srgbClr val="FFFFFF"/>
          </a:solidFill>
          <a:ln w="9525">
            <a:noFill/>
            <a:miter lim="800000"/>
            <a:headEnd/>
            <a:tailEnd/>
          </a:ln>
        </p:spPr>
        <p:txBody>
          <a:bodyPr rot="0" vert="horz" wrap="square" lIns="91440" tIns="45720" rIns="91440" bIns="45720" anchor="t" anchorCtr="0">
            <a:noAutofit/>
          </a:bodyPr>
          <a:lstStyle>
            <a:defPPr>
              <a:defRPr lang="pt-BR"/>
            </a:defPPr>
            <a:lvl1pPr algn="just">
              <a:lnSpc>
                <a:spcPct val="115000"/>
              </a:lnSpc>
              <a:spcAft>
                <a:spcPts val="1000"/>
              </a:spcAf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marL="285750" indent="-285750">
              <a:buFont typeface="Wingdings" panose="05000000000000000000" pitchFamily="2" charset="2"/>
              <a:buChar char="Ø"/>
            </a:pPr>
            <a:r>
              <a:rPr lang="pt-BR" dirty="0"/>
              <a:t>Gleba inserida na ZIND 2 – Zona de Atividades Industriais 2</a:t>
            </a:r>
          </a:p>
          <a:p>
            <a:pPr marL="742950" lvl="1" indent="-285750">
              <a:spcAft>
                <a:spcPts val="600"/>
              </a:spcAft>
              <a:buFont typeface="Arial" panose="020B0604020202020204" pitchFamily="34" charset="0"/>
              <a:buChar char="•"/>
            </a:pPr>
            <a:r>
              <a:rPr lang="pt-BR" sz="1600" dirty="0"/>
              <a:t>Priorizar atividades industriais de pequeno e médio porte (UIND 1, UIND 2), classificadas como não poluidoras ou de baixo potencial poluidor, sendo excepcionalmente permitida atividade industrial de grande porte (UIND 3), geradoras de tráfego de carga pesada e com necessidade de pátios internos de estacionamento e de carga e descarga, todas sujeitas ao Licenciamento Ambiental e ao Estudo Prévio de Impacto de Vizinhança;</a:t>
            </a:r>
          </a:p>
          <a:p>
            <a:pPr marL="742950" lvl="1" indent="-285750">
              <a:spcAft>
                <a:spcPts val="600"/>
              </a:spcAft>
              <a:buFont typeface="Arial" panose="020B0604020202020204" pitchFamily="34" charset="0"/>
              <a:buChar char="•"/>
            </a:pPr>
            <a:r>
              <a:rPr lang="pt-BR" sz="1600" dirty="0"/>
              <a:t>Permitida a localização de empresas de suporte a essas atividades industriais para armazenamento, distribuição e/ou comercialização, garagens, oficinas, transportadoras, postos de combustíveis e similares, em edificações de uso comercial atacadista de pequeno e médio porte (CA1, CA2), serviços especiais (SE), uso institucional (UI3) e institucional especial (UIE), também sujeitas ao Licenciamento Ambiental e ao Estudo Prévio de Impacto de Vizinhança;</a:t>
            </a:r>
          </a:p>
          <a:p>
            <a:pPr marL="742950" lvl="1" indent="-285750">
              <a:spcAft>
                <a:spcPts val="600"/>
              </a:spcAft>
              <a:buFont typeface="Arial" panose="020B0604020202020204" pitchFamily="34" charset="0"/>
              <a:buChar char="•"/>
            </a:pPr>
            <a:r>
              <a:rPr lang="pt-BR" sz="1600" dirty="0"/>
              <a:t>Permitido desmembramento de lotes apenas quando os mesmos resultarem em área igual ou superior à 2000m².</a:t>
            </a:r>
          </a:p>
        </p:txBody>
      </p:sp>
      <p:sp>
        <p:nvSpPr>
          <p:cNvPr id="11" name="Título 2">
            <a:extLst>
              <a:ext uri="{FF2B5EF4-FFF2-40B4-BE49-F238E27FC236}">
                <a16:creationId xmlns:a16="http://schemas.microsoft.com/office/drawing/2014/main" id="{0A04DBBB-2E66-4E78-F537-C6AA6E599FEC}"/>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spTree>
    <p:extLst>
      <p:ext uri="{BB962C8B-B14F-4D97-AF65-F5344CB8AC3E}">
        <p14:creationId xmlns:p14="http://schemas.microsoft.com/office/powerpoint/2010/main" val="2761585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11</a:t>
            </a:fld>
            <a:endParaRPr lang="pt-BR"/>
          </a:p>
        </p:txBody>
      </p:sp>
      <p:sp>
        <p:nvSpPr>
          <p:cNvPr id="5" name="CaixaDeTexto 4">
            <a:extLst>
              <a:ext uri="{FF2B5EF4-FFF2-40B4-BE49-F238E27FC236}">
                <a16:creationId xmlns:a16="http://schemas.microsoft.com/office/drawing/2014/main" id="{9CFC5F28-F23C-BE84-564B-F3B3ED0CF479}"/>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Restrições Urbanísticas</a:t>
            </a:r>
          </a:p>
        </p:txBody>
      </p:sp>
      <p:sp>
        <p:nvSpPr>
          <p:cNvPr id="6" name="Caixa de Texto 2">
            <a:extLst>
              <a:ext uri="{FF2B5EF4-FFF2-40B4-BE49-F238E27FC236}">
                <a16:creationId xmlns:a16="http://schemas.microsoft.com/office/drawing/2014/main" id="{7FE58BE4-4138-069C-4CE7-B9A6FBBAC4BE}"/>
              </a:ext>
            </a:extLst>
          </p:cNvPr>
          <p:cNvSpPr txBox="1">
            <a:spLocks noChangeArrowheads="1"/>
          </p:cNvSpPr>
          <p:nvPr/>
        </p:nvSpPr>
        <p:spPr bwMode="auto">
          <a:xfrm>
            <a:off x="809836" y="1412776"/>
            <a:ext cx="7488832" cy="2308815"/>
          </a:xfrm>
          <a:prstGeom prst="rect">
            <a:avLst/>
          </a:prstGeom>
          <a:solidFill>
            <a:srgbClr val="FFFFFF"/>
          </a:solidFill>
          <a:ln w="9525">
            <a:noFill/>
            <a:miter lim="800000"/>
            <a:headEnd/>
            <a:tailEnd/>
          </a:ln>
        </p:spPr>
        <p:txBody>
          <a:bodyPr rot="0" vert="horz" wrap="square" lIns="91440" tIns="45720" rIns="91440" bIns="45720" anchor="t" anchorCtr="0">
            <a:noAutofit/>
          </a:bodyPr>
          <a:lstStyle>
            <a:defPPr>
              <a:defRPr lang="pt-BR"/>
            </a:defPPr>
            <a:lvl1pPr algn="just">
              <a:lnSpc>
                <a:spcPct val="115000"/>
              </a:lnSpc>
              <a:spcAft>
                <a:spcPts val="1000"/>
              </a:spcAf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marL="285750" indent="-285750">
              <a:buFont typeface="Wingdings" panose="05000000000000000000" pitchFamily="2" charset="2"/>
              <a:buChar char="Ø"/>
            </a:pPr>
            <a:r>
              <a:rPr lang="pt-BR" dirty="0"/>
              <a:t>Usos permitidos</a:t>
            </a:r>
            <a:r>
              <a:rPr lang="pt-BR" sz="1600" dirty="0"/>
              <a:t>: </a:t>
            </a:r>
          </a:p>
          <a:p>
            <a:pPr marL="742950" lvl="1" indent="-285750">
              <a:spcAft>
                <a:spcPts val="600"/>
              </a:spcAft>
              <a:buFont typeface="Arial" panose="020B0604020202020204" pitchFamily="34" charset="0"/>
              <a:buChar char="•"/>
            </a:pPr>
            <a:r>
              <a:rPr lang="pt-BR" sz="1600" dirty="0"/>
              <a:t>Comércio Atacadista de pequeno e médio porte - CA 1;</a:t>
            </a:r>
          </a:p>
          <a:p>
            <a:pPr marL="742950" lvl="1" indent="-285750">
              <a:spcAft>
                <a:spcPts val="600"/>
              </a:spcAft>
              <a:buFont typeface="Arial" panose="020B0604020202020204" pitchFamily="34" charset="0"/>
              <a:buChar char="•"/>
            </a:pPr>
            <a:r>
              <a:rPr lang="pt-BR" sz="1600" dirty="0"/>
              <a:t>Comércio Atacadista de Grande Porte - CA 2;</a:t>
            </a:r>
          </a:p>
          <a:p>
            <a:pPr marL="742950" lvl="1" indent="-285750">
              <a:spcAft>
                <a:spcPts val="600"/>
              </a:spcAft>
              <a:buFont typeface="Arial" panose="020B0604020202020204" pitchFamily="34" charset="0"/>
              <a:buChar char="•"/>
            </a:pPr>
            <a:r>
              <a:rPr lang="pt-BR" sz="1600" dirty="0"/>
              <a:t>Serviços Especiais – SE;</a:t>
            </a:r>
          </a:p>
          <a:p>
            <a:pPr marL="742950" lvl="1" indent="-285750">
              <a:spcAft>
                <a:spcPts val="600"/>
              </a:spcAft>
              <a:buFont typeface="Arial" panose="020B0604020202020204" pitchFamily="34" charset="0"/>
              <a:buChar char="•"/>
            </a:pPr>
            <a:r>
              <a:rPr lang="pt-BR" sz="1600" dirty="0"/>
              <a:t>Uso Institucional 3 - UI 3;</a:t>
            </a:r>
          </a:p>
          <a:p>
            <a:pPr marL="742950" lvl="1" indent="-285750">
              <a:spcAft>
                <a:spcPts val="600"/>
              </a:spcAft>
              <a:buFont typeface="Arial" panose="020B0604020202020204" pitchFamily="34" charset="0"/>
              <a:buChar char="•"/>
            </a:pPr>
            <a:r>
              <a:rPr lang="pt-BR" sz="1600" dirty="0"/>
              <a:t>Uso Institucional Especial – UIE;</a:t>
            </a:r>
          </a:p>
          <a:p>
            <a:pPr marL="742950" lvl="1" indent="-285750">
              <a:spcAft>
                <a:spcPts val="600"/>
              </a:spcAft>
              <a:buFont typeface="Arial" panose="020B0604020202020204" pitchFamily="34" charset="0"/>
              <a:buChar char="•"/>
            </a:pPr>
            <a:r>
              <a:rPr lang="pt-BR" sz="1600" dirty="0"/>
              <a:t>Uso Industrial 1 - UIND 1;</a:t>
            </a:r>
          </a:p>
          <a:p>
            <a:pPr marL="742950" lvl="1" indent="-285750">
              <a:spcAft>
                <a:spcPts val="600"/>
              </a:spcAft>
              <a:buFont typeface="Arial" panose="020B0604020202020204" pitchFamily="34" charset="0"/>
              <a:buChar char="•"/>
            </a:pPr>
            <a:r>
              <a:rPr lang="pt-BR" sz="1600" dirty="0"/>
              <a:t>Uso Industrial 2 - UIND 2;</a:t>
            </a:r>
          </a:p>
          <a:p>
            <a:pPr marL="742950" lvl="1" indent="-285750">
              <a:spcAft>
                <a:spcPts val="1200"/>
              </a:spcAft>
              <a:buFont typeface="Arial" panose="020B0604020202020204" pitchFamily="34" charset="0"/>
              <a:buChar char="•"/>
            </a:pPr>
            <a:r>
              <a:rPr lang="pt-BR" sz="1600" dirty="0"/>
              <a:t>Uso Industrial 3 - UIND 3.</a:t>
            </a:r>
          </a:p>
          <a:p>
            <a:pPr marL="285750" lvl="1" indent="-285750" algn="just">
              <a:lnSpc>
                <a:spcPct val="115000"/>
              </a:lnSpc>
              <a:spcAft>
                <a:spcPts val="1000"/>
              </a:spcAft>
              <a:buFont typeface="Wingdings" panose="05000000000000000000" pitchFamily="2" charset="2"/>
              <a:buChar char="Ø"/>
            </a:pPr>
            <a:r>
              <a:rPr lang="pt-BR" sz="1600" dirty="0">
                <a:latin typeface="Calibri" panose="020F0502020204030204" pitchFamily="34" charset="0"/>
                <a:cs typeface="Times New Roman" panose="02020603050405020304" pitchFamily="18" charset="0"/>
              </a:rPr>
              <a:t>Parâmetros urbanísticos de ocupação:</a:t>
            </a:r>
          </a:p>
          <a:p>
            <a:pPr marL="742950" lvl="1" indent="-285750">
              <a:spcAft>
                <a:spcPts val="600"/>
              </a:spcAft>
              <a:buFont typeface="Arial" panose="020B0604020202020204" pitchFamily="34" charset="0"/>
              <a:buChar char="•"/>
            </a:pPr>
            <a:endParaRPr lang="pt-BR" sz="1600" dirty="0"/>
          </a:p>
          <a:p>
            <a:pPr marL="742950" lvl="1" indent="-285750">
              <a:spcAft>
                <a:spcPts val="600"/>
              </a:spcAft>
              <a:buFont typeface="Arial" panose="020B0604020202020204" pitchFamily="34" charset="0"/>
              <a:buChar char="•"/>
            </a:pPr>
            <a:endParaRPr lang="pt-BR" sz="1600" dirty="0"/>
          </a:p>
        </p:txBody>
      </p:sp>
      <p:sp>
        <p:nvSpPr>
          <p:cNvPr id="11" name="Título 2">
            <a:extLst>
              <a:ext uri="{FF2B5EF4-FFF2-40B4-BE49-F238E27FC236}">
                <a16:creationId xmlns:a16="http://schemas.microsoft.com/office/drawing/2014/main" id="{0A04DBBB-2E66-4E78-F537-C6AA6E599FEC}"/>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pic>
        <p:nvPicPr>
          <p:cNvPr id="3" name="Imagem 2">
            <a:extLst>
              <a:ext uri="{FF2B5EF4-FFF2-40B4-BE49-F238E27FC236}">
                <a16:creationId xmlns:a16="http://schemas.microsoft.com/office/drawing/2014/main" id="{92493380-7F65-68DC-C932-3119DB95179D}"/>
              </a:ext>
            </a:extLst>
          </p:cNvPr>
          <p:cNvPicPr>
            <a:picLocks noChangeAspect="1"/>
          </p:cNvPicPr>
          <p:nvPr/>
        </p:nvPicPr>
        <p:blipFill>
          <a:blip r:embed="rId3"/>
          <a:stretch>
            <a:fillRect/>
          </a:stretch>
        </p:blipFill>
        <p:spPr>
          <a:xfrm>
            <a:off x="971599" y="4869160"/>
            <a:ext cx="7517759" cy="936104"/>
          </a:xfrm>
          <a:prstGeom prst="rect">
            <a:avLst/>
          </a:prstGeom>
        </p:spPr>
      </p:pic>
    </p:spTree>
    <p:extLst>
      <p:ext uri="{BB962C8B-B14F-4D97-AF65-F5344CB8AC3E}">
        <p14:creationId xmlns:p14="http://schemas.microsoft.com/office/powerpoint/2010/main" val="408354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12</a:t>
            </a:fld>
            <a:endParaRPr lang="pt-BR"/>
          </a:p>
        </p:txBody>
      </p:sp>
      <p:sp>
        <p:nvSpPr>
          <p:cNvPr id="5" name="CaixaDeTexto 4">
            <a:extLst>
              <a:ext uri="{FF2B5EF4-FFF2-40B4-BE49-F238E27FC236}">
                <a16:creationId xmlns:a16="http://schemas.microsoft.com/office/drawing/2014/main" id="{9CFC5F28-F23C-BE84-564B-F3B3ED0CF479}"/>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Restrições Urbanísticas</a:t>
            </a:r>
          </a:p>
        </p:txBody>
      </p:sp>
      <p:sp>
        <p:nvSpPr>
          <p:cNvPr id="6" name="Caixa de Texto 2">
            <a:extLst>
              <a:ext uri="{FF2B5EF4-FFF2-40B4-BE49-F238E27FC236}">
                <a16:creationId xmlns:a16="http://schemas.microsoft.com/office/drawing/2014/main" id="{7FE58BE4-4138-069C-4CE7-B9A6FBBAC4BE}"/>
              </a:ext>
            </a:extLst>
          </p:cNvPr>
          <p:cNvSpPr txBox="1">
            <a:spLocks noChangeArrowheads="1"/>
          </p:cNvSpPr>
          <p:nvPr/>
        </p:nvSpPr>
        <p:spPr bwMode="auto">
          <a:xfrm>
            <a:off x="809836" y="1412776"/>
            <a:ext cx="8046132" cy="2308815"/>
          </a:xfrm>
          <a:prstGeom prst="rect">
            <a:avLst/>
          </a:prstGeom>
          <a:solidFill>
            <a:srgbClr val="FFFFFF"/>
          </a:solidFill>
          <a:ln w="9525">
            <a:noFill/>
            <a:miter lim="800000"/>
            <a:headEnd/>
            <a:tailEnd/>
          </a:ln>
        </p:spPr>
        <p:txBody>
          <a:bodyPr rot="0" vert="horz" wrap="square" lIns="91440" tIns="45720" rIns="91440" bIns="45720" anchor="t" anchorCtr="0">
            <a:noAutofit/>
          </a:bodyPr>
          <a:lstStyle>
            <a:defPPr>
              <a:defRPr lang="pt-BR"/>
            </a:defPPr>
            <a:lvl1pPr algn="just">
              <a:lnSpc>
                <a:spcPct val="115000"/>
              </a:lnSpc>
              <a:spcAft>
                <a:spcPts val="1000"/>
              </a:spcAf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marL="285750" indent="-285750">
              <a:buFont typeface="Wingdings" panose="05000000000000000000" pitchFamily="2" charset="2"/>
              <a:buChar char="Ø"/>
            </a:pPr>
            <a:r>
              <a:rPr lang="pt-BR" dirty="0"/>
              <a:t>Parcelamentos em área superior a 60.000m²</a:t>
            </a:r>
            <a:r>
              <a:rPr lang="pt-BR" sz="1600" dirty="0"/>
              <a:t>: </a:t>
            </a:r>
          </a:p>
          <a:p>
            <a:pPr marL="742950" lvl="1" indent="-285750">
              <a:spcAft>
                <a:spcPts val="300"/>
              </a:spcAft>
              <a:buFont typeface="Arial" panose="020B0604020202020204" pitchFamily="34" charset="0"/>
              <a:buChar char="•"/>
            </a:pPr>
            <a:r>
              <a:rPr lang="pt-BR" sz="1400" dirty="0"/>
              <a:t>Doação de 35% para áreas de domínio público, sendo:</a:t>
            </a:r>
          </a:p>
          <a:p>
            <a:pPr lvl="1">
              <a:spcAft>
                <a:spcPts val="300"/>
              </a:spcAft>
            </a:pPr>
            <a:r>
              <a:rPr lang="pt-BR" sz="1400" dirty="0"/>
              <a:t>I - para parcelamentos com predominância de lotes de 360m2: </a:t>
            </a:r>
          </a:p>
          <a:p>
            <a:pPr lvl="2">
              <a:spcAft>
                <a:spcPts val="300"/>
              </a:spcAft>
            </a:pPr>
            <a:r>
              <a:rPr lang="pt-BR" sz="1400" dirty="0"/>
              <a:t>- 20% para o sistema viário de circulação;</a:t>
            </a:r>
          </a:p>
          <a:p>
            <a:pPr lvl="2">
              <a:spcAft>
                <a:spcPts val="300"/>
              </a:spcAft>
            </a:pPr>
            <a:r>
              <a:rPr lang="pt-BR" sz="1400" dirty="0"/>
              <a:t>- 10% para áreas institucionais relacionadas a equipamentos sociais e comunitários;</a:t>
            </a:r>
          </a:p>
          <a:p>
            <a:pPr lvl="2">
              <a:spcAft>
                <a:spcPts val="300"/>
              </a:spcAft>
            </a:pPr>
            <a:r>
              <a:rPr lang="pt-BR" sz="1400" dirty="0"/>
              <a:t>- 10% para espaços livres e áreas verdes de uso público;</a:t>
            </a:r>
          </a:p>
          <a:p>
            <a:pPr lvl="1">
              <a:spcAft>
                <a:spcPts val="300"/>
              </a:spcAft>
            </a:pPr>
            <a:r>
              <a:rPr lang="pt-BR" sz="1400" dirty="0"/>
              <a:t>II - para parcelamentos com predominância de lotes com área superiora 360m² e inferior a 1.000m2:</a:t>
            </a:r>
          </a:p>
          <a:p>
            <a:pPr lvl="2">
              <a:spcAft>
                <a:spcPts val="300"/>
              </a:spcAft>
            </a:pPr>
            <a:r>
              <a:rPr lang="pt-BR" sz="1400" dirty="0"/>
              <a:t>- 20% para o sistema viário de circulação;</a:t>
            </a:r>
          </a:p>
          <a:p>
            <a:pPr lvl="2">
              <a:spcAft>
                <a:spcPts val="300"/>
              </a:spcAft>
            </a:pPr>
            <a:r>
              <a:rPr lang="pt-BR" sz="1400" dirty="0"/>
              <a:t>- 10% para áreas institucionais relacionadas a equipamentos sociais e comunitários;</a:t>
            </a:r>
          </a:p>
          <a:p>
            <a:pPr lvl="2">
              <a:spcAft>
                <a:spcPts val="300"/>
              </a:spcAft>
            </a:pPr>
            <a:r>
              <a:rPr lang="pt-BR" sz="1400" dirty="0"/>
              <a:t>- 10% para espaços livres e áreas verdes de uso público;</a:t>
            </a:r>
          </a:p>
          <a:p>
            <a:pPr lvl="1">
              <a:spcAft>
                <a:spcPts val="300"/>
              </a:spcAft>
            </a:pPr>
            <a:r>
              <a:rPr lang="pt-BR" sz="1400" dirty="0"/>
              <a:t>III - para parcelamentos com predominância de lotes com área igual ou acima de 1.000m2:</a:t>
            </a:r>
          </a:p>
          <a:p>
            <a:pPr lvl="2">
              <a:spcAft>
                <a:spcPts val="300"/>
              </a:spcAft>
            </a:pPr>
            <a:r>
              <a:rPr lang="pt-BR" sz="1400" dirty="0"/>
              <a:t>- 15% para o sistema viário de circulação;</a:t>
            </a:r>
          </a:p>
          <a:p>
            <a:pPr lvl="2">
              <a:spcAft>
                <a:spcPts val="300"/>
              </a:spcAft>
            </a:pPr>
            <a:r>
              <a:rPr lang="pt-BR" sz="1400" dirty="0"/>
              <a:t>- 10% para áreas institucionais relacionadas a equipamentos sociais e comunitários;</a:t>
            </a:r>
          </a:p>
          <a:p>
            <a:pPr lvl="2">
              <a:spcAft>
                <a:spcPts val="300"/>
              </a:spcAft>
            </a:pPr>
            <a:r>
              <a:rPr lang="pt-BR" sz="1400" dirty="0"/>
              <a:t>- 10% para espaços livres e áreas verdes de uso público;</a:t>
            </a:r>
          </a:p>
          <a:p>
            <a:pPr lvl="1">
              <a:spcAft>
                <a:spcPts val="300"/>
              </a:spcAft>
            </a:pPr>
            <a:r>
              <a:rPr lang="pt-BR" sz="1400" dirty="0"/>
              <a:t>IV - para parcelamentos com lotes de 200m² a 240m² destinados a habitação de interesse social:</a:t>
            </a:r>
          </a:p>
          <a:p>
            <a:pPr lvl="2">
              <a:spcAft>
                <a:spcPts val="300"/>
              </a:spcAft>
            </a:pPr>
            <a:r>
              <a:rPr lang="pt-BR" sz="1400" dirty="0"/>
              <a:t>- 25% para o sistema viário de circulação;</a:t>
            </a:r>
          </a:p>
          <a:p>
            <a:pPr lvl="2">
              <a:spcAft>
                <a:spcPts val="300"/>
              </a:spcAft>
            </a:pPr>
            <a:r>
              <a:rPr lang="pt-BR" sz="1400" dirty="0"/>
              <a:t>- 10% para áreas institucionais relacionadas a equipamentos sociais e comunitários;</a:t>
            </a:r>
          </a:p>
          <a:p>
            <a:pPr lvl="2">
              <a:spcAft>
                <a:spcPts val="300"/>
              </a:spcAft>
            </a:pPr>
            <a:r>
              <a:rPr lang="pt-BR" sz="1400" dirty="0"/>
              <a:t>- 10% para espaços livres e áreas verdes de uso público.</a:t>
            </a:r>
          </a:p>
          <a:p>
            <a:pPr marL="742950" lvl="1" indent="-285750">
              <a:spcAft>
                <a:spcPts val="600"/>
              </a:spcAft>
              <a:buFont typeface="Arial" panose="020B0604020202020204" pitchFamily="34" charset="0"/>
              <a:buChar char="•"/>
            </a:pPr>
            <a:endParaRPr lang="pt-BR" sz="1600" dirty="0"/>
          </a:p>
          <a:p>
            <a:pPr marL="742950" lvl="1" indent="-285750">
              <a:spcAft>
                <a:spcPts val="600"/>
              </a:spcAft>
              <a:buFont typeface="Arial" panose="020B0604020202020204" pitchFamily="34" charset="0"/>
              <a:buChar char="•"/>
            </a:pPr>
            <a:endParaRPr lang="pt-BR" sz="1600" dirty="0"/>
          </a:p>
        </p:txBody>
      </p:sp>
      <p:sp>
        <p:nvSpPr>
          <p:cNvPr id="11" name="Título 2">
            <a:extLst>
              <a:ext uri="{FF2B5EF4-FFF2-40B4-BE49-F238E27FC236}">
                <a16:creationId xmlns:a16="http://schemas.microsoft.com/office/drawing/2014/main" id="{0A04DBBB-2E66-4E78-F537-C6AA6E599FEC}"/>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spTree>
    <p:extLst>
      <p:ext uri="{BB962C8B-B14F-4D97-AF65-F5344CB8AC3E}">
        <p14:creationId xmlns:p14="http://schemas.microsoft.com/office/powerpoint/2010/main" val="2042309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13</a:t>
            </a:fld>
            <a:endParaRPr lang="pt-BR"/>
          </a:p>
        </p:txBody>
      </p:sp>
      <p:sp>
        <p:nvSpPr>
          <p:cNvPr id="4" name="CaixaDeTexto 3">
            <a:extLst>
              <a:ext uri="{FF2B5EF4-FFF2-40B4-BE49-F238E27FC236}">
                <a16:creationId xmlns:a16="http://schemas.microsoft.com/office/drawing/2014/main" id="{05F5F7CC-CC0A-E8ED-9F77-43D94D52E1BA}"/>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Restrições Ambientais</a:t>
            </a:r>
          </a:p>
        </p:txBody>
      </p:sp>
      <p:sp>
        <p:nvSpPr>
          <p:cNvPr id="5" name="Caixa de Texto 2">
            <a:extLst>
              <a:ext uri="{FF2B5EF4-FFF2-40B4-BE49-F238E27FC236}">
                <a16:creationId xmlns:a16="http://schemas.microsoft.com/office/drawing/2014/main" id="{2DC8254D-1CDE-C779-ECC2-C97CD7561E0D}"/>
              </a:ext>
            </a:extLst>
          </p:cNvPr>
          <p:cNvSpPr txBox="1">
            <a:spLocks noChangeArrowheads="1"/>
          </p:cNvSpPr>
          <p:nvPr/>
        </p:nvSpPr>
        <p:spPr bwMode="auto">
          <a:xfrm>
            <a:off x="809836" y="1696249"/>
            <a:ext cx="7488832" cy="4757087"/>
          </a:xfrm>
          <a:prstGeom prst="rect">
            <a:avLst/>
          </a:prstGeom>
          <a:noFill/>
          <a:ln w="9525">
            <a:noFill/>
            <a:miter lim="800000"/>
            <a:headEnd/>
            <a:tailEnd/>
          </a:ln>
        </p:spPr>
        <p:txBody>
          <a:bodyPr rot="0" vert="horz" wrap="square" lIns="91440" tIns="45720" rIns="91440" bIns="45720" anchor="t" anchorCtr="0">
            <a:noAutofit/>
          </a:bodyPr>
          <a:lstStyle>
            <a:defPPr>
              <a:defRPr lang="pt-BR"/>
            </a:defPPr>
            <a:lvl1pPr algn="just">
              <a:lnSpc>
                <a:spcPct val="115000"/>
              </a:lnSpc>
              <a:spcAft>
                <a:spcPts val="1000"/>
              </a:spcAf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marL="285750" indent="-285750">
              <a:buFont typeface="Wingdings" panose="05000000000000000000" pitchFamily="2" charset="2"/>
              <a:buChar char="Ø"/>
            </a:pPr>
            <a:r>
              <a:rPr lang="pt-BR" dirty="0"/>
              <a:t>Enquadramento de restrições ambientais conforme a Infraestrutura de Dados Espaciais do Sistema Estadual de Meio Ambiente e Recursos Hídricos (IDE-</a:t>
            </a:r>
            <a:r>
              <a:rPr lang="pt-BR" dirty="0" err="1"/>
              <a:t>Sisema</a:t>
            </a:r>
            <a:r>
              <a:rPr lang="pt-BR" dirty="0"/>
              <a:t>)</a:t>
            </a:r>
          </a:p>
          <a:p>
            <a:pPr marL="742950" lvl="1" indent="-285750" algn="just">
              <a:spcAft>
                <a:spcPts val="600"/>
              </a:spcAft>
              <a:buFont typeface="Arial" panose="020B0604020202020204" pitchFamily="34" charset="0"/>
              <a:buChar char="•"/>
            </a:pPr>
            <a:r>
              <a:rPr lang="pt-BR" sz="1600" dirty="0">
                <a:latin typeface="+mj-lt"/>
              </a:rPr>
              <a:t>Potencialidade de ocorrência de cavidades (CECAV): Baixo;</a:t>
            </a:r>
          </a:p>
          <a:p>
            <a:pPr marL="742950" lvl="1" indent="-285750" algn="just">
              <a:spcAft>
                <a:spcPts val="600"/>
              </a:spcAft>
              <a:buFont typeface="Arial" panose="020B0604020202020204" pitchFamily="34" charset="0"/>
              <a:buChar char="•"/>
            </a:pPr>
            <a:r>
              <a:rPr lang="pt-BR" sz="1600" dirty="0">
                <a:latin typeface="+mj-lt"/>
              </a:rPr>
              <a:t>Áreas Prioritárias para Conservação da Biodiversidade (</a:t>
            </a:r>
            <a:r>
              <a:rPr lang="pt-BR" sz="1600" dirty="0" err="1">
                <a:latin typeface="+mj-lt"/>
              </a:rPr>
              <a:t>Biodiversitas</a:t>
            </a:r>
            <a:r>
              <a:rPr lang="pt-BR" sz="1600" dirty="0">
                <a:latin typeface="+mj-lt"/>
              </a:rPr>
              <a:t>): Extrema;</a:t>
            </a:r>
          </a:p>
          <a:p>
            <a:pPr marL="742950" lvl="1" indent="-285750" algn="just">
              <a:spcAft>
                <a:spcPts val="600"/>
              </a:spcAft>
              <a:buFont typeface="Arial" panose="020B0604020202020204" pitchFamily="34" charset="0"/>
              <a:buChar char="•"/>
            </a:pPr>
            <a:r>
              <a:rPr lang="pt-BR" sz="1600" dirty="0">
                <a:latin typeface="+mj-lt"/>
              </a:rPr>
              <a:t>Áreas de Segurança Aeroportuária - Lei nº 12.725/2012 (</a:t>
            </a:r>
            <a:r>
              <a:rPr lang="pt-BR" sz="1600" dirty="0" err="1">
                <a:latin typeface="+mj-lt"/>
              </a:rPr>
              <a:t>Semad</a:t>
            </a:r>
            <a:r>
              <a:rPr lang="pt-BR" sz="1600" dirty="0">
                <a:latin typeface="+mj-lt"/>
              </a:rPr>
              <a:t>/DECEA): privado;</a:t>
            </a:r>
          </a:p>
          <a:p>
            <a:pPr marL="742950" lvl="1" indent="-285750" algn="just">
              <a:spcAft>
                <a:spcPts val="600"/>
              </a:spcAft>
              <a:buFont typeface="Arial" panose="020B0604020202020204" pitchFamily="34" charset="0"/>
              <a:buChar char="•"/>
            </a:pPr>
            <a:r>
              <a:rPr lang="pt-BR" sz="1600" dirty="0">
                <a:latin typeface="+mj-lt"/>
              </a:rPr>
              <a:t>Enquadramentos de Corpos D'água (</a:t>
            </a:r>
            <a:r>
              <a:rPr lang="pt-BR" sz="1600" dirty="0" err="1">
                <a:latin typeface="+mj-lt"/>
              </a:rPr>
              <a:t>Igam</a:t>
            </a:r>
            <a:r>
              <a:rPr lang="pt-BR" sz="1600" dirty="0">
                <a:latin typeface="+mj-lt"/>
              </a:rPr>
              <a:t>) - Enquadramentos da circunscrição hidrográfica do Rio das Velhas: Classe 2.</a:t>
            </a:r>
          </a:p>
          <a:p>
            <a:pPr marL="742950" lvl="1" indent="-285750" algn="just">
              <a:spcAft>
                <a:spcPts val="600"/>
              </a:spcAft>
              <a:buFont typeface="Arial" panose="020B0604020202020204" pitchFamily="34" charset="0"/>
              <a:buChar char="•"/>
            </a:pPr>
            <a:endParaRPr lang="pt-BR" sz="1600" dirty="0">
              <a:latin typeface="+mj-lt"/>
            </a:endParaRPr>
          </a:p>
          <a:p>
            <a:pPr marL="742950" lvl="1" indent="-285750">
              <a:spcAft>
                <a:spcPts val="600"/>
              </a:spcAft>
              <a:buFont typeface="Arial" panose="020B0604020202020204" pitchFamily="34" charset="0"/>
              <a:buChar char="•"/>
            </a:pPr>
            <a:endParaRPr lang="pt-BR" sz="1600" dirty="0"/>
          </a:p>
        </p:txBody>
      </p:sp>
      <p:sp>
        <p:nvSpPr>
          <p:cNvPr id="11" name="Título 2">
            <a:extLst>
              <a:ext uri="{FF2B5EF4-FFF2-40B4-BE49-F238E27FC236}">
                <a16:creationId xmlns:a16="http://schemas.microsoft.com/office/drawing/2014/main" id="{5543F8A1-DFA7-ABBC-06C1-D43256BAAB29}"/>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spTree>
    <p:extLst>
      <p:ext uri="{BB962C8B-B14F-4D97-AF65-F5344CB8AC3E}">
        <p14:creationId xmlns:p14="http://schemas.microsoft.com/office/powerpoint/2010/main" val="347840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1"/>
            <a:ext cx="9108504" cy="908720"/>
          </a:xfrm>
        </p:spPr>
        <p:txBody>
          <a:bodyPr>
            <a:noAutofit/>
          </a:bodyPr>
          <a:lstStyle/>
          <a:p>
            <a:pPr marL="538163"/>
            <a:r>
              <a:rPr lang="pt-BR" dirty="0"/>
              <a:t>Temas</a:t>
            </a:r>
          </a:p>
        </p:txBody>
      </p:sp>
      <p:sp>
        <p:nvSpPr>
          <p:cNvPr id="2" name="Espaço Reservado para Número de Slide 1"/>
          <p:cNvSpPr>
            <a:spLocks noGrp="1"/>
          </p:cNvSpPr>
          <p:nvPr>
            <p:ph type="sldNum" sz="quarter" idx="12"/>
          </p:nvPr>
        </p:nvSpPr>
        <p:spPr/>
        <p:txBody>
          <a:bodyPr/>
          <a:lstStyle/>
          <a:p>
            <a:fld id="{F1DD7BF4-7C58-4508-A69A-20D299F356C3}" type="slidenum">
              <a:rPr lang="pt-BR" smtClean="0"/>
              <a:pPr/>
              <a:t>2</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628800"/>
            <a:ext cx="7826188" cy="3970318"/>
          </a:xfrm>
          <a:prstGeom prst="rect">
            <a:avLst/>
          </a:prstGeom>
          <a:noFill/>
        </p:spPr>
        <p:txBody>
          <a:bodyPr wrap="square" rtlCol="0">
            <a:spAutoFit/>
          </a:bodyPr>
          <a:lstStyle/>
          <a:p>
            <a:pPr marL="285750" indent="-285750">
              <a:buFont typeface="Arial" panose="020B0604020202020204" pitchFamily="34" charset="0"/>
              <a:buChar char="•"/>
            </a:pPr>
            <a:r>
              <a:rPr lang="pt-BR" sz="2800" dirty="0"/>
              <a:t>Apresentação</a:t>
            </a:r>
          </a:p>
          <a:p>
            <a:pPr marL="285750" indent="-285750">
              <a:buFont typeface="Arial" panose="020B0604020202020204" pitchFamily="34" charset="0"/>
              <a:buChar char="•"/>
            </a:pPr>
            <a:r>
              <a:rPr lang="pt-BR" sz="2800" dirty="0"/>
              <a:t>Panorâmica</a:t>
            </a:r>
          </a:p>
          <a:p>
            <a:pPr marL="285750" indent="-285750">
              <a:buFont typeface="Arial" panose="020B0604020202020204" pitchFamily="34" charset="0"/>
              <a:buChar char="•"/>
            </a:pPr>
            <a:r>
              <a:rPr lang="pt-BR" sz="2800" dirty="0"/>
              <a:t>Linhas de Transmissão e Subestações CEMIG</a:t>
            </a:r>
          </a:p>
          <a:p>
            <a:pPr marL="285750" indent="-285750">
              <a:buFont typeface="Arial" panose="020B0604020202020204" pitchFamily="34" charset="0"/>
              <a:buChar char="•"/>
            </a:pPr>
            <a:r>
              <a:rPr lang="pt-BR" sz="2800" dirty="0"/>
              <a:t>Situação</a:t>
            </a:r>
          </a:p>
          <a:p>
            <a:pPr marL="285750" indent="-285750">
              <a:buFont typeface="Arial" panose="020B0604020202020204" pitchFamily="34" charset="0"/>
              <a:buChar char="•"/>
            </a:pPr>
            <a:r>
              <a:rPr lang="pt-BR" sz="2800" dirty="0"/>
              <a:t>Uso e Ocupação do Solo</a:t>
            </a:r>
          </a:p>
          <a:p>
            <a:pPr marL="285750" indent="-285750">
              <a:buFont typeface="Arial" panose="020B0604020202020204" pitchFamily="34" charset="0"/>
              <a:buChar char="•"/>
            </a:pPr>
            <a:r>
              <a:rPr lang="pt-BR" sz="2800" dirty="0"/>
              <a:t>Topografia</a:t>
            </a:r>
          </a:p>
          <a:p>
            <a:pPr marL="285750" indent="-285750">
              <a:buFont typeface="Arial" panose="020B0604020202020204" pitchFamily="34" charset="0"/>
              <a:buChar char="•"/>
            </a:pPr>
            <a:r>
              <a:rPr lang="pt-BR" sz="2800" dirty="0"/>
              <a:t>Informações</a:t>
            </a:r>
          </a:p>
          <a:p>
            <a:pPr marL="285750" indent="-285750">
              <a:buFont typeface="Arial" panose="020B0604020202020204" pitchFamily="34" charset="0"/>
              <a:buChar char="•"/>
            </a:pPr>
            <a:r>
              <a:rPr lang="pt-BR" sz="2800" dirty="0"/>
              <a:t>Restrições Urbanísticas</a:t>
            </a:r>
          </a:p>
          <a:p>
            <a:pPr marL="285750" indent="-285750">
              <a:buFont typeface="Arial" panose="020B0604020202020204" pitchFamily="34" charset="0"/>
              <a:buChar char="•"/>
            </a:pPr>
            <a:r>
              <a:rPr lang="pt-BR" sz="2800" dirty="0"/>
              <a:t>Restrições Ambientais</a:t>
            </a:r>
          </a:p>
        </p:txBody>
      </p:sp>
    </p:spTree>
    <p:extLst>
      <p:ext uri="{BB962C8B-B14F-4D97-AF65-F5344CB8AC3E}">
        <p14:creationId xmlns:p14="http://schemas.microsoft.com/office/powerpoint/2010/main" val="3486769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a:srcRect t="6899" r="6230" b="12354"/>
          <a:stretch/>
        </p:blipFill>
        <p:spPr>
          <a:xfrm>
            <a:off x="194716" y="1412776"/>
            <a:ext cx="8769771" cy="4752528"/>
          </a:xfrm>
          <a:prstGeom prst="rect">
            <a:avLst/>
          </a:prstGeom>
        </p:spPr>
      </p:pic>
      <p:sp>
        <p:nvSpPr>
          <p:cNvPr id="3" name="Título 2"/>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sp>
        <p:nvSpPr>
          <p:cNvPr id="2" name="Espaço Reservado para Número de Slide 1"/>
          <p:cNvSpPr>
            <a:spLocks noGrp="1"/>
          </p:cNvSpPr>
          <p:nvPr>
            <p:ph type="sldNum" sz="quarter" idx="12"/>
          </p:nvPr>
        </p:nvSpPr>
        <p:spPr/>
        <p:txBody>
          <a:bodyPr/>
          <a:lstStyle/>
          <a:p>
            <a:fld id="{F1DD7BF4-7C58-4508-A69A-20D299F356C3}" type="slidenum">
              <a:rPr lang="pt-BR" smtClean="0"/>
              <a:pPr/>
              <a:t>3</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Apresentação</a:t>
            </a:r>
          </a:p>
        </p:txBody>
      </p:sp>
      <p:sp>
        <p:nvSpPr>
          <p:cNvPr id="6" name="CaixaDeTexto 5"/>
          <p:cNvSpPr txBox="1"/>
          <p:nvPr/>
        </p:nvSpPr>
        <p:spPr>
          <a:xfrm rot="19019627">
            <a:off x="2797612" y="2328051"/>
            <a:ext cx="1800200" cy="276999"/>
          </a:xfrm>
          <a:prstGeom prst="rect">
            <a:avLst/>
          </a:prstGeom>
          <a:noFill/>
        </p:spPr>
        <p:txBody>
          <a:bodyPr wrap="square" rtlCol="0">
            <a:spAutoFit/>
          </a:bodyPr>
          <a:lstStyle/>
          <a:p>
            <a:pPr algn="ctr"/>
            <a:r>
              <a:rPr lang="pt-BR" sz="1200" b="1" dirty="0">
                <a:solidFill>
                  <a:srgbClr val="FF0000"/>
                </a:solidFill>
                <a:effectLst>
                  <a:outerShdw blurRad="38100" dist="38100" dir="2700000" algn="tl">
                    <a:srgbClr val="000000">
                      <a:alpha val="43137"/>
                    </a:srgbClr>
                  </a:outerShdw>
                </a:effectLst>
                <a:latin typeface="Arial Black" panose="020B0A04020102020204" pitchFamily="34" charset="0"/>
              </a:rPr>
              <a:t>A = 266.067,20 m²</a:t>
            </a:r>
          </a:p>
        </p:txBody>
      </p:sp>
    </p:spTree>
    <p:extLst>
      <p:ext uri="{BB962C8B-B14F-4D97-AF65-F5344CB8AC3E}">
        <p14:creationId xmlns:p14="http://schemas.microsoft.com/office/powerpoint/2010/main" val="2932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4</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Panorâmica</a:t>
            </a:r>
          </a:p>
        </p:txBody>
      </p:sp>
      <p:sp>
        <p:nvSpPr>
          <p:cNvPr id="12" name="Título 2">
            <a:extLst>
              <a:ext uri="{FF2B5EF4-FFF2-40B4-BE49-F238E27FC236}">
                <a16:creationId xmlns:a16="http://schemas.microsoft.com/office/drawing/2014/main" id="{B25CABF3-D4EE-F64A-87C6-0BF06568191D}"/>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pic>
        <p:nvPicPr>
          <p:cNvPr id="10" name="Imagem 9"/>
          <p:cNvPicPr>
            <a:picLocks noChangeAspect="1"/>
          </p:cNvPicPr>
          <p:nvPr/>
        </p:nvPicPr>
        <p:blipFill rotWithShape="1">
          <a:blip r:embed="rId3"/>
          <a:srcRect t="10462" r="6271" b="7829"/>
          <a:stretch/>
        </p:blipFill>
        <p:spPr>
          <a:xfrm>
            <a:off x="251520" y="1412776"/>
            <a:ext cx="8640960" cy="4752528"/>
          </a:xfrm>
          <a:prstGeom prst="rect">
            <a:avLst/>
          </a:prstGeom>
        </p:spPr>
      </p:pic>
    </p:spTree>
    <p:extLst>
      <p:ext uri="{BB962C8B-B14F-4D97-AF65-F5344CB8AC3E}">
        <p14:creationId xmlns:p14="http://schemas.microsoft.com/office/powerpoint/2010/main" val="320851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srcRect t="11752" r="6259" b="7533"/>
          <a:stretch/>
        </p:blipFill>
        <p:spPr>
          <a:xfrm>
            <a:off x="235483" y="1412776"/>
            <a:ext cx="8729005" cy="4756478"/>
          </a:xfrm>
          <a:prstGeom prst="rect">
            <a:avLst/>
          </a:prstGeom>
        </p:spPr>
      </p:pic>
      <p:sp>
        <p:nvSpPr>
          <p:cNvPr id="2" name="Espaço Reservado para Número de Slide 1"/>
          <p:cNvSpPr>
            <a:spLocks noGrp="1"/>
          </p:cNvSpPr>
          <p:nvPr>
            <p:ph type="sldNum" sz="quarter" idx="12"/>
          </p:nvPr>
        </p:nvSpPr>
        <p:spPr/>
        <p:txBody>
          <a:bodyPr/>
          <a:lstStyle/>
          <a:p>
            <a:fld id="{F1DD7BF4-7C58-4508-A69A-20D299F356C3}" type="slidenum">
              <a:rPr lang="pt-BR" smtClean="0"/>
              <a:pPr/>
              <a:t>5</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Linhas de Transmissão e Subestações CEMIG</a:t>
            </a:r>
          </a:p>
        </p:txBody>
      </p:sp>
      <p:sp>
        <p:nvSpPr>
          <p:cNvPr id="6" name="CaixaDeTexto 5"/>
          <p:cNvSpPr txBox="1"/>
          <p:nvPr/>
        </p:nvSpPr>
        <p:spPr>
          <a:xfrm rot="18875540">
            <a:off x="3012613" y="2618778"/>
            <a:ext cx="1872208" cy="246221"/>
          </a:xfrm>
          <a:prstGeom prst="rect">
            <a:avLst/>
          </a:prstGeom>
          <a:noFill/>
        </p:spPr>
        <p:txBody>
          <a:bodyPr wrap="square" rtlCol="0">
            <a:spAutoFit/>
          </a:bodyPr>
          <a:lstStyle/>
          <a:p>
            <a:pPr algn="ctr"/>
            <a:r>
              <a:rPr lang="pt-BR" sz="1000" b="1" dirty="0">
                <a:solidFill>
                  <a:srgbClr val="FFC000"/>
                </a:solidFill>
                <a:effectLst>
                  <a:outerShdw blurRad="38100" dist="38100" dir="2700000" algn="tl">
                    <a:srgbClr val="000000">
                      <a:alpha val="43137"/>
                    </a:srgbClr>
                  </a:outerShdw>
                </a:effectLst>
                <a:latin typeface="Arial Black" panose="020B0A04020102020204" pitchFamily="34" charset="0"/>
              </a:rPr>
              <a:t>LT 138 KV</a:t>
            </a:r>
          </a:p>
        </p:txBody>
      </p:sp>
      <p:sp>
        <p:nvSpPr>
          <p:cNvPr id="13" name="Título 2">
            <a:extLst>
              <a:ext uri="{FF2B5EF4-FFF2-40B4-BE49-F238E27FC236}">
                <a16:creationId xmlns:a16="http://schemas.microsoft.com/office/drawing/2014/main" id="{6B042A24-2AC1-B08C-0D0D-75432F9132B2}"/>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sp>
        <p:nvSpPr>
          <p:cNvPr id="11" name="CaixaDeTexto 10"/>
          <p:cNvSpPr txBox="1"/>
          <p:nvPr/>
        </p:nvSpPr>
        <p:spPr>
          <a:xfrm rot="1428667">
            <a:off x="5694151" y="5020583"/>
            <a:ext cx="1872208" cy="246221"/>
          </a:xfrm>
          <a:prstGeom prst="rect">
            <a:avLst/>
          </a:prstGeom>
          <a:noFill/>
        </p:spPr>
        <p:txBody>
          <a:bodyPr wrap="square" rtlCol="0">
            <a:spAutoFit/>
          </a:bodyPr>
          <a:lstStyle/>
          <a:p>
            <a:pPr algn="ctr"/>
            <a:r>
              <a:rPr lang="pt-BR" sz="1000" b="1" dirty="0">
                <a:solidFill>
                  <a:srgbClr val="FFC000"/>
                </a:solidFill>
                <a:effectLst>
                  <a:outerShdw blurRad="38100" dist="38100" dir="2700000" algn="tl">
                    <a:srgbClr val="000000">
                      <a:alpha val="43137"/>
                    </a:srgbClr>
                  </a:outerShdw>
                </a:effectLst>
                <a:latin typeface="Arial Black" panose="020B0A04020102020204" pitchFamily="34" charset="0"/>
              </a:rPr>
              <a:t>LT 138 KV</a:t>
            </a:r>
          </a:p>
        </p:txBody>
      </p:sp>
    </p:spTree>
    <p:extLst>
      <p:ext uri="{BB962C8B-B14F-4D97-AF65-F5344CB8AC3E}">
        <p14:creationId xmlns:p14="http://schemas.microsoft.com/office/powerpoint/2010/main" val="373772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6</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Situação</a:t>
            </a:r>
          </a:p>
        </p:txBody>
      </p:sp>
      <p:sp>
        <p:nvSpPr>
          <p:cNvPr id="8" name="CaixaDeTexto 7"/>
          <p:cNvSpPr txBox="1"/>
          <p:nvPr/>
        </p:nvSpPr>
        <p:spPr>
          <a:xfrm>
            <a:off x="35496" y="5085184"/>
            <a:ext cx="1872208" cy="246221"/>
          </a:xfrm>
          <a:prstGeom prst="rect">
            <a:avLst/>
          </a:prstGeom>
          <a:noFill/>
        </p:spPr>
        <p:txBody>
          <a:bodyPr wrap="square" rtlCol="0">
            <a:spAutoFit/>
          </a:bodyPr>
          <a:lstStyle/>
          <a:p>
            <a:pPr algn="ctr"/>
            <a:r>
              <a:rPr lang="pt-BR" sz="1000" b="1" dirty="0">
                <a:solidFill>
                  <a:schemeClr val="bg1"/>
                </a:solidFill>
                <a:latin typeface="Arial Black" panose="020B0A04020102020204" pitchFamily="34" charset="0"/>
              </a:rPr>
              <a:t>BH</a:t>
            </a:r>
          </a:p>
        </p:txBody>
      </p:sp>
      <p:sp>
        <p:nvSpPr>
          <p:cNvPr id="9" name="CaixaDeTexto 8"/>
          <p:cNvSpPr txBox="1"/>
          <p:nvPr/>
        </p:nvSpPr>
        <p:spPr>
          <a:xfrm>
            <a:off x="1844080" y="5123601"/>
            <a:ext cx="1872208" cy="246221"/>
          </a:xfrm>
          <a:prstGeom prst="rect">
            <a:avLst/>
          </a:prstGeom>
          <a:noFill/>
        </p:spPr>
        <p:txBody>
          <a:bodyPr wrap="square" rtlCol="0">
            <a:spAutoFit/>
          </a:bodyPr>
          <a:lstStyle/>
          <a:p>
            <a:pPr algn="ctr"/>
            <a:r>
              <a:rPr lang="pt-BR" sz="1000" b="1" dirty="0">
                <a:solidFill>
                  <a:schemeClr val="bg1"/>
                </a:solidFill>
                <a:latin typeface="Arial Black" panose="020B0A04020102020204" pitchFamily="34" charset="0"/>
              </a:rPr>
              <a:t>Santa Luzia</a:t>
            </a:r>
          </a:p>
        </p:txBody>
      </p:sp>
      <p:sp>
        <p:nvSpPr>
          <p:cNvPr id="10" name="CaixaDeTexto 9"/>
          <p:cNvSpPr txBox="1"/>
          <p:nvPr/>
        </p:nvSpPr>
        <p:spPr>
          <a:xfrm>
            <a:off x="1331640" y="1721132"/>
            <a:ext cx="1872208" cy="246221"/>
          </a:xfrm>
          <a:prstGeom prst="rect">
            <a:avLst/>
          </a:prstGeom>
          <a:noFill/>
        </p:spPr>
        <p:txBody>
          <a:bodyPr wrap="square" rtlCol="0">
            <a:spAutoFit/>
          </a:bodyPr>
          <a:lstStyle/>
          <a:p>
            <a:pPr algn="ctr"/>
            <a:r>
              <a:rPr lang="pt-BR" sz="1000" b="1" dirty="0">
                <a:solidFill>
                  <a:schemeClr val="bg1"/>
                </a:solidFill>
                <a:latin typeface="Arial Black" panose="020B0A04020102020204" pitchFamily="34" charset="0"/>
              </a:rPr>
              <a:t>Vespasiano</a:t>
            </a:r>
          </a:p>
        </p:txBody>
      </p:sp>
      <p:sp>
        <p:nvSpPr>
          <p:cNvPr id="14" name="Título 2">
            <a:extLst>
              <a:ext uri="{FF2B5EF4-FFF2-40B4-BE49-F238E27FC236}">
                <a16:creationId xmlns:a16="http://schemas.microsoft.com/office/drawing/2014/main" id="{0FABC819-0BD5-42A3-6182-DC1DC7938216}"/>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pic>
        <p:nvPicPr>
          <p:cNvPr id="3" name="Imagem 2"/>
          <p:cNvPicPr>
            <a:picLocks noChangeAspect="1"/>
          </p:cNvPicPr>
          <p:nvPr/>
        </p:nvPicPr>
        <p:blipFill rotWithShape="1">
          <a:blip r:embed="rId3"/>
          <a:srcRect t="10578" r="5453" b="8129"/>
          <a:stretch/>
        </p:blipFill>
        <p:spPr>
          <a:xfrm>
            <a:off x="282774" y="1412776"/>
            <a:ext cx="8681714" cy="4752528"/>
          </a:xfrm>
          <a:prstGeom prst="rect">
            <a:avLst/>
          </a:prstGeom>
        </p:spPr>
      </p:pic>
    </p:spTree>
    <p:extLst>
      <p:ext uri="{BB962C8B-B14F-4D97-AF65-F5344CB8AC3E}">
        <p14:creationId xmlns:p14="http://schemas.microsoft.com/office/powerpoint/2010/main" val="4175908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srcRect t="11051" r="5434" b="7907"/>
          <a:stretch/>
        </p:blipFill>
        <p:spPr>
          <a:xfrm>
            <a:off x="251520" y="1412775"/>
            <a:ext cx="8731986" cy="4752529"/>
          </a:xfrm>
          <a:prstGeom prst="rect">
            <a:avLst/>
          </a:prstGeom>
        </p:spPr>
      </p:pic>
      <p:sp>
        <p:nvSpPr>
          <p:cNvPr id="2" name="Espaço Reservado para Número de Slide 1"/>
          <p:cNvSpPr>
            <a:spLocks noGrp="1"/>
          </p:cNvSpPr>
          <p:nvPr>
            <p:ph type="sldNum" sz="quarter" idx="12"/>
          </p:nvPr>
        </p:nvSpPr>
        <p:spPr/>
        <p:txBody>
          <a:bodyPr/>
          <a:lstStyle/>
          <a:p>
            <a:fld id="{F1DD7BF4-7C58-4508-A69A-20D299F356C3}" type="slidenum">
              <a:rPr lang="pt-BR" smtClean="0"/>
              <a:pPr/>
              <a:t>7</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Uso e Ocupação do Solo</a:t>
            </a:r>
          </a:p>
        </p:txBody>
      </p:sp>
      <p:sp>
        <p:nvSpPr>
          <p:cNvPr id="11" name="CaixaDeTexto 10"/>
          <p:cNvSpPr txBox="1"/>
          <p:nvPr/>
        </p:nvSpPr>
        <p:spPr>
          <a:xfrm>
            <a:off x="1763688" y="1700808"/>
            <a:ext cx="1872208" cy="707886"/>
          </a:xfrm>
          <a:prstGeom prst="rect">
            <a:avLst/>
          </a:prstGeom>
          <a:noFill/>
        </p:spPr>
        <p:txBody>
          <a:bodyPr wrap="square" rtlCol="0">
            <a:spAutoFit/>
          </a:bodyPr>
          <a:lstStyle/>
          <a:p>
            <a:pPr algn="ctr"/>
            <a:r>
              <a:rPr lang="pt-BR" sz="1000" b="1" dirty="0">
                <a:solidFill>
                  <a:srgbClr val="FF0000"/>
                </a:solidFill>
                <a:effectLst>
                  <a:outerShdw blurRad="38100" dist="38100" dir="2700000" algn="tl">
                    <a:srgbClr val="000000">
                      <a:alpha val="43137"/>
                    </a:srgbClr>
                  </a:outerShdw>
                </a:effectLst>
                <a:latin typeface="Arial Black" panose="020B0A04020102020204" pitchFamily="34" charset="0"/>
              </a:rPr>
              <a:t>A=266.067,20 m²</a:t>
            </a:r>
          </a:p>
          <a:p>
            <a:pPr algn="ctr"/>
            <a:r>
              <a:rPr lang="pt-BR" sz="1000" b="1" dirty="0">
                <a:solidFill>
                  <a:srgbClr val="FF0000"/>
                </a:solidFill>
                <a:effectLst>
                  <a:outerShdw blurRad="38100" dist="38100" dir="2700000" algn="tl">
                    <a:srgbClr val="000000">
                      <a:alpha val="43137"/>
                    </a:srgbClr>
                  </a:outerShdw>
                </a:effectLst>
                <a:latin typeface="Arial Black" panose="020B0A04020102020204" pitchFamily="34" charset="0"/>
              </a:rPr>
              <a:t>Percentual</a:t>
            </a:r>
          </a:p>
          <a:p>
            <a:pPr algn="ctr"/>
            <a:r>
              <a:rPr lang="pt-BR" sz="1000" b="1" dirty="0">
                <a:solidFill>
                  <a:srgbClr val="FF0000"/>
                </a:solidFill>
                <a:effectLst>
                  <a:outerShdw blurRad="38100" dist="38100" dir="2700000" algn="tl">
                    <a:srgbClr val="000000">
                      <a:alpha val="43137"/>
                    </a:srgbClr>
                  </a:outerShdw>
                </a:effectLst>
                <a:latin typeface="Arial Black" panose="020B0A04020102020204" pitchFamily="34" charset="0"/>
              </a:rPr>
              <a:t>de mata</a:t>
            </a:r>
          </a:p>
          <a:p>
            <a:pPr algn="ctr"/>
            <a:r>
              <a:rPr lang="pt-BR" sz="1000" b="1" dirty="0">
                <a:solidFill>
                  <a:srgbClr val="FF0000"/>
                </a:solidFill>
                <a:effectLst>
                  <a:outerShdw blurRad="38100" dist="38100" dir="2700000" algn="tl">
                    <a:srgbClr val="000000">
                      <a:alpha val="43137"/>
                    </a:srgbClr>
                  </a:outerShdw>
                </a:effectLst>
                <a:latin typeface="Arial Black" panose="020B0A04020102020204" pitchFamily="34" charset="0"/>
              </a:rPr>
              <a:t>43%</a:t>
            </a:r>
          </a:p>
        </p:txBody>
      </p:sp>
      <p:sp>
        <p:nvSpPr>
          <p:cNvPr id="15" name="Título 2">
            <a:extLst>
              <a:ext uri="{FF2B5EF4-FFF2-40B4-BE49-F238E27FC236}">
                <a16:creationId xmlns:a16="http://schemas.microsoft.com/office/drawing/2014/main" id="{235F530B-4D21-1CC2-B45F-86C1A3E34EE0}"/>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spTree>
    <p:extLst>
      <p:ext uri="{BB962C8B-B14F-4D97-AF65-F5344CB8AC3E}">
        <p14:creationId xmlns:p14="http://schemas.microsoft.com/office/powerpoint/2010/main" val="428282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8</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Topografia</a:t>
            </a:r>
          </a:p>
        </p:txBody>
      </p:sp>
      <p:sp>
        <p:nvSpPr>
          <p:cNvPr id="8" name="CaixaDeTexto 7"/>
          <p:cNvSpPr txBox="1"/>
          <p:nvPr/>
        </p:nvSpPr>
        <p:spPr>
          <a:xfrm>
            <a:off x="35496" y="5085184"/>
            <a:ext cx="1872208" cy="246221"/>
          </a:xfrm>
          <a:prstGeom prst="rect">
            <a:avLst/>
          </a:prstGeom>
          <a:noFill/>
        </p:spPr>
        <p:txBody>
          <a:bodyPr wrap="square" rtlCol="0">
            <a:spAutoFit/>
          </a:bodyPr>
          <a:lstStyle/>
          <a:p>
            <a:pPr algn="ctr"/>
            <a:r>
              <a:rPr lang="pt-BR" sz="1000" b="1" dirty="0">
                <a:solidFill>
                  <a:schemeClr val="bg1"/>
                </a:solidFill>
                <a:latin typeface="Arial Black" panose="020B0A04020102020204" pitchFamily="34" charset="0"/>
              </a:rPr>
              <a:t>BH</a:t>
            </a:r>
          </a:p>
        </p:txBody>
      </p:sp>
      <p:sp>
        <p:nvSpPr>
          <p:cNvPr id="9" name="CaixaDeTexto 8"/>
          <p:cNvSpPr txBox="1"/>
          <p:nvPr/>
        </p:nvSpPr>
        <p:spPr>
          <a:xfrm>
            <a:off x="1844080" y="5123601"/>
            <a:ext cx="1872208" cy="246221"/>
          </a:xfrm>
          <a:prstGeom prst="rect">
            <a:avLst/>
          </a:prstGeom>
          <a:noFill/>
        </p:spPr>
        <p:txBody>
          <a:bodyPr wrap="square" rtlCol="0">
            <a:spAutoFit/>
          </a:bodyPr>
          <a:lstStyle/>
          <a:p>
            <a:pPr algn="ctr"/>
            <a:r>
              <a:rPr lang="pt-BR" sz="1000" b="1" dirty="0">
                <a:solidFill>
                  <a:schemeClr val="bg1"/>
                </a:solidFill>
                <a:latin typeface="Arial Black" panose="020B0A04020102020204" pitchFamily="34" charset="0"/>
              </a:rPr>
              <a:t>Santa Luzia</a:t>
            </a:r>
          </a:p>
        </p:txBody>
      </p:sp>
      <p:sp>
        <p:nvSpPr>
          <p:cNvPr id="10" name="CaixaDeTexto 9"/>
          <p:cNvSpPr txBox="1"/>
          <p:nvPr/>
        </p:nvSpPr>
        <p:spPr>
          <a:xfrm>
            <a:off x="1331640" y="1721132"/>
            <a:ext cx="1872208" cy="246221"/>
          </a:xfrm>
          <a:prstGeom prst="rect">
            <a:avLst/>
          </a:prstGeom>
          <a:noFill/>
        </p:spPr>
        <p:txBody>
          <a:bodyPr wrap="square" rtlCol="0">
            <a:spAutoFit/>
          </a:bodyPr>
          <a:lstStyle/>
          <a:p>
            <a:pPr algn="ctr"/>
            <a:r>
              <a:rPr lang="pt-BR" sz="1000" b="1" dirty="0">
                <a:solidFill>
                  <a:schemeClr val="bg1"/>
                </a:solidFill>
                <a:latin typeface="Arial Black" panose="020B0A04020102020204" pitchFamily="34" charset="0"/>
              </a:rPr>
              <a:t>Vespasiano</a:t>
            </a:r>
          </a:p>
        </p:txBody>
      </p:sp>
      <p:sp>
        <p:nvSpPr>
          <p:cNvPr id="14" name="Título 2">
            <a:extLst>
              <a:ext uri="{FF2B5EF4-FFF2-40B4-BE49-F238E27FC236}">
                <a16:creationId xmlns:a16="http://schemas.microsoft.com/office/drawing/2014/main" id="{900876E4-AA2E-7926-B252-323B8E788711}"/>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pic>
        <p:nvPicPr>
          <p:cNvPr id="12" name="Imagem 11"/>
          <p:cNvPicPr>
            <a:picLocks noChangeAspect="1"/>
          </p:cNvPicPr>
          <p:nvPr/>
        </p:nvPicPr>
        <p:blipFill rotWithShape="1">
          <a:blip r:embed="rId3"/>
          <a:srcRect t="11097" r="5434" b="6767"/>
          <a:stretch/>
        </p:blipFill>
        <p:spPr>
          <a:xfrm>
            <a:off x="251520" y="1412776"/>
            <a:ext cx="8712968" cy="4795520"/>
          </a:xfrm>
          <a:prstGeom prst="rect">
            <a:avLst/>
          </a:prstGeom>
        </p:spPr>
      </p:pic>
    </p:spTree>
    <p:extLst>
      <p:ext uri="{BB962C8B-B14F-4D97-AF65-F5344CB8AC3E}">
        <p14:creationId xmlns:p14="http://schemas.microsoft.com/office/powerpoint/2010/main" val="917800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1DD7BF4-7C58-4508-A69A-20D299F356C3}" type="slidenum">
              <a:rPr lang="pt-BR" smtClean="0"/>
              <a:pPr/>
              <a:t>9</a:t>
            </a:fld>
            <a:endParaRPr lang="pt-BR"/>
          </a:p>
        </p:txBody>
      </p:sp>
      <p:sp>
        <p:nvSpPr>
          <p:cNvPr id="18" name="CaixaDeTexto 17">
            <a:extLst>
              <a:ext uri="{FF2B5EF4-FFF2-40B4-BE49-F238E27FC236}">
                <a16:creationId xmlns:a16="http://schemas.microsoft.com/office/drawing/2014/main" id="{B16E703D-87E9-48E4-984A-64CEA1FA00B7}"/>
              </a:ext>
            </a:extLst>
          </p:cNvPr>
          <p:cNvSpPr txBox="1"/>
          <p:nvPr/>
        </p:nvSpPr>
        <p:spPr>
          <a:xfrm>
            <a:off x="641158" y="1052736"/>
            <a:ext cx="7826188" cy="338554"/>
          </a:xfrm>
          <a:prstGeom prst="rect">
            <a:avLst/>
          </a:prstGeom>
          <a:noFill/>
        </p:spPr>
        <p:txBody>
          <a:bodyPr wrap="square" rtlCol="0">
            <a:spAutoFit/>
          </a:bodyPr>
          <a:lstStyle/>
          <a:p>
            <a:pPr marL="285750" indent="-285750">
              <a:buFont typeface="Arial" panose="020B0604020202020204" pitchFamily="34" charset="0"/>
              <a:buChar char="•"/>
            </a:pPr>
            <a:r>
              <a:rPr lang="pt-BR" sz="1600" dirty="0"/>
              <a:t>Informações</a:t>
            </a:r>
          </a:p>
        </p:txBody>
      </p:sp>
      <p:graphicFrame>
        <p:nvGraphicFramePr>
          <p:cNvPr id="5" name="Tabela 4">
            <a:extLst>
              <a:ext uri="{FF2B5EF4-FFF2-40B4-BE49-F238E27FC236}">
                <a16:creationId xmlns:a16="http://schemas.microsoft.com/office/drawing/2014/main" id="{2CE16F37-B9CB-CD8B-C0FD-11F741D000F9}"/>
              </a:ext>
            </a:extLst>
          </p:cNvPr>
          <p:cNvGraphicFramePr>
            <a:graphicFrameLocks noGrp="1"/>
          </p:cNvGraphicFramePr>
          <p:nvPr>
            <p:extLst>
              <p:ext uri="{D42A27DB-BD31-4B8C-83A1-F6EECF244321}">
                <p14:modId xmlns:p14="http://schemas.microsoft.com/office/powerpoint/2010/main" val="1183995502"/>
              </p:ext>
            </p:extLst>
          </p:nvPr>
        </p:nvGraphicFramePr>
        <p:xfrm>
          <a:off x="5580112" y="1412776"/>
          <a:ext cx="3024336" cy="4259736"/>
        </p:xfrm>
        <a:graphic>
          <a:graphicData uri="http://schemas.openxmlformats.org/drawingml/2006/table">
            <a:tbl>
              <a:tblPr/>
              <a:tblGrid>
                <a:gridCol w="1512168">
                  <a:extLst>
                    <a:ext uri="{9D8B030D-6E8A-4147-A177-3AD203B41FA5}">
                      <a16:colId xmlns:a16="http://schemas.microsoft.com/office/drawing/2014/main" val="644000028"/>
                    </a:ext>
                  </a:extLst>
                </a:gridCol>
                <a:gridCol w="1512168">
                  <a:extLst>
                    <a:ext uri="{9D8B030D-6E8A-4147-A177-3AD203B41FA5}">
                      <a16:colId xmlns:a16="http://schemas.microsoft.com/office/drawing/2014/main" val="4023745088"/>
                    </a:ext>
                  </a:extLst>
                </a:gridCol>
              </a:tblGrid>
              <a:tr h="345232">
                <a:tc>
                  <a:txBody>
                    <a:bodyPr/>
                    <a:lstStyle/>
                    <a:p>
                      <a:r>
                        <a:rPr lang="pt-BR" sz="1200" b="1" dirty="0"/>
                        <a:t>DENOMINAÇÃO</a:t>
                      </a:r>
                    </a:p>
                  </a:txBody>
                  <a:tcPr anchor="ctr">
                    <a:lnL>
                      <a:noFill/>
                    </a:lnL>
                    <a:lnR>
                      <a:noFill/>
                    </a:lnR>
                    <a:lnT>
                      <a:noFill/>
                    </a:lnT>
                    <a:lnB>
                      <a:noFill/>
                    </a:lnB>
                  </a:tcPr>
                </a:tc>
                <a:tc>
                  <a:txBody>
                    <a:bodyPr/>
                    <a:lstStyle/>
                    <a:p>
                      <a:r>
                        <a:rPr lang="pt-BR" sz="1200" dirty="0"/>
                        <a:t>GLEBA – DISTRITO INDUSTRIAL II</a:t>
                      </a:r>
                      <a:endParaRPr lang="pt-BR" sz="1200" baseline="0" dirty="0"/>
                    </a:p>
                  </a:txBody>
                  <a:tcPr anchor="ctr">
                    <a:lnL>
                      <a:noFill/>
                    </a:lnL>
                    <a:lnR>
                      <a:noFill/>
                    </a:lnR>
                    <a:lnT>
                      <a:noFill/>
                    </a:lnT>
                    <a:lnB>
                      <a:noFill/>
                    </a:lnB>
                  </a:tcPr>
                </a:tc>
                <a:extLst>
                  <a:ext uri="{0D108BD9-81ED-4DB2-BD59-A6C34878D82A}">
                    <a16:rowId xmlns:a16="http://schemas.microsoft.com/office/drawing/2014/main" val="1291149084"/>
                  </a:ext>
                </a:extLst>
              </a:tr>
              <a:tr h="32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t>TIPO</a:t>
                      </a:r>
                      <a:endParaRPr lang="pt-BR" sz="1200" dirty="0"/>
                    </a:p>
                  </a:txBody>
                  <a:tcPr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aseline="0" dirty="0"/>
                        <a:t>INDUSTRIAL</a:t>
                      </a:r>
                      <a:endParaRPr lang="pt-BR" sz="1200" dirty="0"/>
                    </a:p>
                  </a:txBody>
                  <a:tcPr anchor="ctr">
                    <a:lnL>
                      <a:noFill/>
                    </a:lnL>
                    <a:lnR>
                      <a:noFill/>
                    </a:lnR>
                    <a:lnT>
                      <a:noFill/>
                    </a:lnT>
                    <a:lnB>
                      <a:noFill/>
                    </a:lnB>
                  </a:tcPr>
                </a:tc>
                <a:extLst>
                  <a:ext uri="{0D108BD9-81ED-4DB2-BD59-A6C34878D82A}">
                    <a16:rowId xmlns:a16="http://schemas.microsoft.com/office/drawing/2014/main" val="2822323700"/>
                  </a:ext>
                </a:extLst>
              </a:tr>
              <a:tr h="249772">
                <a:tc>
                  <a:txBody>
                    <a:bodyPr/>
                    <a:lstStyle/>
                    <a:p>
                      <a:r>
                        <a:rPr lang="pt-BR" sz="1200" b="1" dirty="0"/>
                        <a:t>ENDEREÇO</a:t>
                      </a:r>
                    </a:p>
                  </a:txBody>
                  <a:tcPr anchor="ctr">
                    <a:lnL>
                      <a:noFill/>
                    </a:lnL>
                    <a:lnR>
                      <a:noFill/>
                    </a:lnR>
                    <a:lnT>
                      <a:noFill/>
                    </a:lnT>
                    <a:lnB>
                      <a:noFill/>
                    </a:lnB>
                  </a:tcPr>
                </a:tc>
                <a:tc>
                  <a:txBody>
                    <a:bodyPr/>
                    <a:lstStyle/>
                    <a:p>
                      <a:r>
                        <a:rPr lang="pt-BR" sz="1200" dirty="0"/>
                        <a:t>DISTRITO INDUSTRIAL II, RODOVIA MG-232, BAIRRO VILA RICA,  SETE LAGOAS-MG</a:t>
                      </a:r>
                    </a:p>
                  </a:txBody>
                  <a:tcPr anchor="ctr">
                    <a:lnL>
                      <a:noFill/>
                    </a:lnL>
                    <a:lnR>
                      <a:noFill/>
                    </a:lnR>
                    <a:lnT>
                      <a:noFill/>
                    </a:lnT>
                    <a:lnB>
                      <a:noFill/>
                    </a:lnB>
                  </a:tcPr>
                </a:tc>
                <a:extLst>
                  <a:ext uri="{0D108BD9-81ED-4DB2-BD59-A6C34878D82A}">
                    <a16:rowId xmlns:a16="http://schemas.microsoft.com/office/drawing/2014/main" val="3445005892"/>
                  </a:ext>
                </a:extLst>
              </a:tr>
              <a:tr h="287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t>VALOR</a:t>
                      </a:r>
                      <a:endParaRPr lang="pt-BR" sz="1200" dirty="0"/>
                    </a:p>
                  </a:txBody>
                  <a:tcPr anchor="ctr">
                    <a:lnL>
                      <a:noFill/>
                    </a:lnL>
                    <a:lnR>
                      <a:noFill/>
                    </a:lnR>
                    <a:lnT>
                      <a:noFill/>
                    </a:lnT>
                    <a:lnB>
                      <a:noFill/>
                    </a:lnB>
                  </a:tcPr>
                </a:tc>
                <a:tc>
                  <a:txBody>
                    <a:bodyPr/>
                    <a:lstStyle/>
                    <a:p>
                      <a:r>
                        <a:rPr lang="pt-BR" sz="1200" dirty="0"/>
                        <a:t>R$ 36.300.000,00</a:t>
                      </a:r>
                    </a:p>
                  </a:txBody>
                  <a:tcPr anchor="ctr">
                    <a:lnL>
                      <a:noFill/>
                    </a:lnL>
                    <a:lnR>
                      <a:noFill/>
                    </a:lnR>
                    <a:lnT>
                      <a:noFill/>
                    </a:lnT>
                    <a:lnB>
                      <a:noFill/>
                    </a:lnB>
                  </a:tcPr>
                </a:tc>
                <a:extLst>
                  <a:ext uri="{0D108BD9-81ED-4DB2-BD59-A6C34878D82A}">
                    <a16:rowId xmlns:a16="http://schemas.microsoft.com/office/drawing/2014/main" val="4245253889"/>
                  </a:ext>
                </a:extLst>
              </a:tr>
              <a:tr h="416286">
                <a:tc>
                  <a:txBody>
                    <a:bodyPr/>
                    <a:lstStyle/>
                    <a:p>
                      <a:r>
                        <a:rPr lang="pt-BR" sz="1200" b="1" dirty="0"/>
                        <a:t>MATRÍCULA</a:t>
                      </a:r>
                      <a:endParaRPr lang="pt-BR" sz="1200" dirty="0"/>
                    </a:p>
                  </a:txBody>
                  <a:tcPr anchor="ctr">
                    <a:lnL>
                      <a:noFill/>
                    </a:lnL>
                    <a:lnR>
                      <a:noFill/>
                    </a:lnR>
                    <a:lnT>
                      <a:noFill/>
                    </a:lnT>
                    <a:lnB>
                      <a:noFill/>
                    </a:lnB>
                  </a:tcPr>
                </a:tc>
                <a:tc>
                  <a:txBody>
                    <a:bodyPr/>
                    <a:lstStyle/>
                    <a:p>
                      <a:r>
                        <a:rPr lang="pt-BR" sz="1200" dirty="0">
                          <a:latin typeface="Calibri" panose="020F0502020204030204" pitchFamily="34" charset="0"/>
                          <a:ea typeface="Times New Roman" panose="02020603050405020304" pitchFamily="18" charset="0"/>
                        </a:rPr>
                        <a:t>43.378</a:t>
                      </a:r>
                      <a:endParaRPr lang="pt-BR" sz="1200" dirty="0"/>
                    </a:p>
                  </a:txBody>
                  <a:tcPr anchor="ctr">
                    <a:lnL>
                      <a:noFill/>
                    </a:lnL>
                    <a:lnR>
                      <a:noFill/>
                    </a:lnR>
                    <a:lnT>
                      <a:noFill/>
                    </a:lnT>
                    <a:lnB>
                      <a:noFill/>
                    </a:lnB>
                  </a:tcPr>
                </a:tc>
                <a:extLst>
                  <a:ext uri="{0D108BD9-81ED-4DB2-BD59-A6C34878D82A}">
                    <a16:rowId xmlns:a16="http://schemas.microsoft.com/office/drawing/2014/main" val="633044317"/>
                  </a:ext>
                </a:extLst>
              </a:tr>
              <a:tr h="249772">
                <a:tc>
                  <a:txBody>
                    <a:bodyPr/>
                    <a:lstStyle/>
                    <a:p>
                      <a:r>
                        <a:rPr lang="pt-BR" sz="1200" b="1" dirty="0"/>
                        <a:t>ÁREA TOTAL</a:t>
                      </a:r>
                    </a:p>
                  </a:txBody>
                  <a:tcPr anchor="ctr">
                    <a:lnL>
                      <a:noFill/>
                    </a:lnL>
                    <a:lnR>
                      <a:noFill/>
                    </a:lnR>
                    <a:lnT>
                      <a:noFill/>
                    </a:lnT>
                    <a:lnB>
                      <a:noFill/>
                    </a:lnB>
                  </a:tcPr>
                </a:tc>
                <a:tc>
                  <a:txBody>
                    <a:bodyPr/>
                    <a:lstStyle/>
                    <a:p>
                      <a:r>
                        <a:rPr lang="pt-BR" sz="1200" dirty="0">
                          <a:latin typeface="Calibri" panose="020F0502020204030204" pitchFamily="34" charset="0"/>
                          <a:ea typeface="Times New Roman" panose="02020603050405020304" pitchFamily="18" charset="0"/>
                        </a:rPr>
                        <a:t>266.067,20 </a:t>
                      </a:r>
                      <a:r>
                        <a:rPr lang="pt-BR" sz="1200" dirty="0"/>
                        <a:t>m²</a:t>
                      </a:r>
                    </a:p>
                  </a:txBody>
                  <a:tcPr anchor="ctr">
                    <a:lnL>
                      <a:noFill/>
                    </a:lnL>
                    <a:lnR>
                      <a:noFill/>
                    </a:lnR>
                    <a:lnT>
                      <a:noFill/>
                    </a:lnT>
                    <a:lnB>
                      <a:noFill/>
                    </a:lnB>
                  </a:tcPr>
                </a:tc>
                <a:extLst>
                  <a:ext uri="{0D108BD9-81ED-4DB2-BD59-A6C34878D82A}">
                    <a16:rowId xmlns:a16="http://schemas.microsoft.com/office/drawing/2014/main" val="1192639611"/>
                  </a:ext>
                </a:extLst>
              </a:tr>
              <a:tr h="749315">
                <a:tc>
                  <a:txBody>
                    <a:bodyPr/>
                    <a:lstStyle/>
                    <a:p>
                      <a:r>
                        <a:rPr lang="pt-BR" sz="1200" b="1" dirty="0"/>
                        <a:t>USO E OCUPAÇÃO</a:t>
                      </a:r>
                      <a:endParaRPr lang="pt-BR" sz="1200" dirty="0"/>
                    </a:p>
                  </a:txBody>
                  <a:tcPr anchor="ctr">
                    <a:lnL>
                      <a:noFill/>
                    </a:lnL>
                    <a:lnR>
                      <a:noFill/>
                    </a:lnR>
                    <a:lnT>
                      <a:noFill/>
                    </a:lnT>
                    <a:lnB>
                      <a:noFill/>
                    </a:lnB>
                  </a:tcPr>
                </a:tc>
                <a:tc>
                  <a:txBody>
                    <a:bodyPr/>
                    <a:lstStyle/>
                    <a:p>
                      <a:r>
                        <a:rPr lang="pt-BR" sz="1200" dirty="0"/>
                        <a:t>DESOCUPADO</a:t>
                      </a:r>
                    </a:p>
                  </a:txBody>
                  <a:tcPr anchor="ctr">
                    <a:lnL>
                      <a:noFill/>
                    </a:lnL>
                    <a:lnR>
                      <a:noFill/>
                    </a:lnR>
                    <a:lnT>
                      <a:noFill/>
                    </a:lnT>
                    <a:lnB>
                      <a:noFill/>
                    </a:lnB>
                  </a:tcPr>
                </a:tc>
                <a:extLst>
                  <a:ext uri="{0D108BD9-81ED-4DB2-BD59-A6C34878D82A}">
                    <a16:rowId xmlns:a16="http://schemas.microsoft.com/office/drawing/2014/main" val="2285432744"/>
                  </a:ext>
                </a:extLst>
              </a:tr>
              <a:tr h="749315">
                <a:tc>
                  <a:txBody>
                    <a:bodyPr/>
                    <a:lstStyle/>
                    <a:p>
                      <a:endParaRPr lang="pt-BR" sz="1200" dirty="0"/>
                    </a:p>
                  </a:txBody>
                  <a:tcPr anchor="ctr">
                    <a:lnL>
                      <a:noFill/>
                    </a:lnL>
                    <a:lnR>
                      <a:noFill/>
                    </a:lnR>
                    <a:lnT>
                      <a:noFill/>
                    </a:lnT>
                    <a:lnB>
                      <a:noFill/>
                    </a:lnB>
                  </a:tcPr>
                </a:tc>
                <a:tc>
                  <a:txBody>
                    <a:bodyPr/>
                    <a:lstStyle/>
                    <a:p>
                      <a:endParaRPr lang="pt-BR" sz="1200" dirty="0"/>
                    </a:p>
                  </a:txBody>
                  <a:tcPr anchor="ctr">
                    <a:lnL>
                      <a:noFill/>
                    </a:lnL>
                    <a:lnR>
                      <a:noFill/>
                    </a:lnR>
                    <a:lnT>
                      <a:noFill/>
                    </a:lnT>
                    <a:lnB>
                      <a:noFill/>
                    </a:lnB>
                  </a:tcPr>
                </a:tc>
                <a:extLst>
                  <a:ext uri="{0D108BD9-81ED-4DB2-BD59-A6C34878D82A}">
                    <a16:rowId xmlns:a16="http://schemas.microsoft.com/office/drawing/2014/main" val="1999805788"/>
                  </a:ext>
                </a:extLst>
              </a:tr>
            </a:tbl>
          </a:graphicData>
        </a:graphic>
      </p:graphicFrame>
      <p:sp>
        <p:nvSpPr>
          <p:cNvPr id="12" name="Título 2">
            <a:extLst>
              <a:ext uri="{FF2B5EF4-FFF2-40B4-BE49-F238E27FC236}">
                <a16:creationId xmlns:a16="http://schemas.microsoft.com/office/drawing/2014/main" id="{7D32C2FE-E94A-9D9F-E82C-915ACC7855E4}"/>
              </a:ext>
            </a:extLst>
          </p:cNvPr>
          <p:cNvSpPr>
            <a:spLocks noGrp="1"/>
          </p:cNvSpPr>
          <p:nvPr>
            <p:ph type="ctrTitle"/>
          </p:nvPr>
        </p:nvSpPr>
        <p:spPr>
          <a:xfrm>
            <a:off x="-252536" y="1"/>
            <a:ext cx="9108504" cy="908720"/>
          </a:xfrm>
        </p:spPr>
        <p:txBody>
          <a:bodyPr>
            <a:noAutofit/>
          </a:bodyPr>
          <a:lstStyle/>
          <a:p>
            <a:pPr marL="538163"/>
            <a:r>
              <a:rPr lang="pt-BR" sz="2800" dirty="0"/>
              <a:t>Gleba – Distrito Industrial II – Sete Lagoas</a:t>
            </a:r>
          </a:p>
        </p:txBody>
      </p:sp>
      <p:pic>
        <p:nvPicPr>
          <p:cNvPr id="8" name="Imagem 7"/>
          <p:cNvPicPr>
            <a:picLocks noChangeAspect="1"/>
          </p:cNvPicPr>
          <p:nvPr/>
        </p:nvPicPr>
        <p:blipFill rotWithShape="1">
          <a:blip r:embed="rId3"/>
          <a:srcRect l="19087" t="6899" r="24708" b="12354"/>
          <a:stretch/>
        </p:blipFill>
        <p:spPr>
          <a:xfrm>
            <a:off x="179512" y="1412776"/>
            <a:ext cx="5256583" cy="4752528"/>
          </a:xfrm>
          <a:prstGeom prst="rect">
            <a:avLst/>
          </a:prstGeom>
        </p:spPr>
      </p:pic>
    </p:spTree>
    <p:extLst>
      <p:ext uri="{BB962C8B-B14F-4D97-AF65-F5344CB8AC3E}">
        <p14:creationId xmlns:p14="http://schemas.microsoft.com/office/powerpoint/2010/main" val="1065737730"/>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9470</TotalTime>
  <Words>774</Words>
  <Application>Microsoft Office PowerPoint</Application>
  <PresentationFormat>Apresentação na tela (4:3)</PresentationFormat>
  <Paragraphs>121</Paragraphs>
  <Slides>13</Slides>
  <Notes>12</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13</vt:i4>
      </vt:variant>
    </vt:vector>
  </HeadingPairs>
  <TitlesOfParts>
    <vt:vector size="20" baseType="lpstr">
      <vt:lpstr>Aharoni</vt:lpstr>
      <vt:lpstr>Arial</vt:lpstr>
      <vt:lpstr>Arial Black</vt:lpstr>
      <vt:lpstr>Calibri</vt:lpstr>
      <vt:lpstr>Gill Sans MT</vt:lpstr>
      <vt:lpstr>Wingdings</vt:lpstr>
      <vt:lpstr>Tema do Office</vt:lpstr>
      <vt:lpstr>Apresentação do PowerPoint</vt:lpstr>
      <vt:lpstr>Temas</vt:lpstr>
      <vt:lpstr>Gleba – Distrito Industrial II – Sete Lagoas</vt:lpstr>
      <vt:lpstr>Gleba – Distrito Industrial II – Sete Lagoas</vt:lpstr>
      <vt:lpstr>Gleba – Distrito Industrial II – Sete Lagoas</vt:lpstr>
      <vt:lpstr>Gleba – Distrito Industrial II – Sete Lagoas</vt:lpstr>
      <vt:lpstr>Gleba – Distrito Industrial II – Sete Lagoas</vt:lpstr>
      <vt:lpstr>Gleba – Distrito Industrial II – Sete Lagoas</vt:lpstr>
      <vt:lpstr>Gleba – Distrito Industrial II – Sete Lagoas</vt:lpstr>
      <vt:lpstr>Gleba – Distrito Industrial II – Sete Lagoas</vt:lpstr>
      <vt:lpstr>Gleba – Distrito Industrial II – Sete Lagoas</vt:lpstr>
      <vt:lpstr>Gleba – Distrito Industrial II – Sete Lagoas</vt:lpstr>
      <vt:lpstr>Gleba – Distrito Industrial II – Sete Lagoas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Guilherme Bernard Valadares Lobato</dc:creator>
  <cp:lastModifiedBy>Karina Carvalho Bachiega</cp:lastModifiedBy>
  <cp:revision>499</cp:revision>
  <cp:lastPrinted>2019-09-04T14:22:23Z</cp:lastPrinted>
  <dcterms:created xsi:type="dcterms:W3CDTF">2015-01-02T13:07:52Z</dcterms:created>
  <dcterms:modified xsi:type="dcterms:W3CDTF">2024-06-27T13:06:37Z</dcterms:modified>
</cp:coreProperties>
</file>