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468" r:id="rId3"/>
    <p:sldId id="465" r:id="rId4"/>
    <p:sldId id="472" r:id="rId5"/>
    <p:sldId id="467" r:id="rId6"/>
    <p:sldId id="473" r:id="rId7"/>
    <p:sldId id="474" r:id="rId8"/>
    <p:sldId id="476" r:id="rId9"/>
    <p:sldId id="477" r:id="rId10"/>
    <p:sldId id="475" r:id="rId11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434" autoAdjust="0"/>
  </p:normalViewPr>
  <p:slideViewPr>
    <p:cSldViewPr>
      <p:cViewPr>
        <p:scale>
          <a:sx n="120" d="100"/>
          <a:sy n="120" d="100"/>
        </p:scale>
        <p:origin x="1554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009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328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8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47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542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31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880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995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28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92951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29/11/2023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PALACE HOTEL – POÇOS DE CALDAS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7134BE-B07D-1FBF-7A0E-F0F6187E119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332642F2-F649-6E87-18E8-949E22008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25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lvl="1">
              <a:spcAft>
                <a:spcPts val="1200"/>
              </a:spcAft>
            </a:pPr>
            <a:r>
              <a:rPr lang="pt-BR" sz="1600" dirty="0"/>
              <a:t>•	Potencialidade de ocorrência de cavidades (CECAV): Baixo</a:t>
            </a:r>
          </a:p>
          <a:p>
            <a:pPr lvl="1">
              <a:spcAft>
                <a:spcPts val="1200"/>
              </a:spcAft>
            </a:pPr>
            <a:r>
              <a:rPr lang="pt-BR" sz="1600" dirty="0"/>
              <a:t>•	Reservas da Biosfera (IEF/MMA/UNESCO): Zona de transição da Reserva da Biosfera da Mata Atlântica</a:t>
            </a:r>
          </a:p>
          <a:p>
            <a:pPr lvl="1">
              <a:spcAft>
                <a:spcPts val="1200"/>
              </a:spcAft>
            </a:pPr>
            <a:r>
              <a:rPr lang="pt-BR" sz="1600" dirty="0"/>
              <a:t>•	Áreas Prioritárias para Conservação da Biodiversidade (</a:t>
            </a:r>
            <a:r>
              <a:rPr lang="pt-BR" sz="1600" dirty="0" err="1"/>
              <a:t>Biodiversitas</a:t>
            </a:r>
            <a:r>
              <a:rPr lang="pt-BR" sz="1600" dirty="0"/>
              <a:t>): Extrema</a:t>
            </a:r>
          </a:p>
          <a:p>
            <a:pPr lvl="1">
              <a:spcAft>
                <a:spcPts val="1200"/>
              </a:spcAft>
            </a:pPr>
            <a:r>
              <a:rPr lang="pt-BR" sz="1600" dirty="0"/>
              <a:t>•	Áreas de Segurança Aeroportuária de aeródromos - Lei nº 12.725/2012 (</a:t>
            </a:r>
            <a:r>
              <a:rPr lang="pt-BR" sz="1600" dirty="0" err="1"/>
              <a:t>Semad</a:t>
            </a:r>
            <a:r>
              <a:rPr lang="pt-BR" sz="1600" dirty="0"/>
              <a:t>/DECEA): público</a:t>
            </a:r>
          </a:p>
          <a:p>
            <a:pPr lvl="1">
              <a:spcAft>
                <a:spcPts val="1200"/>
              </a:spcAft>
            </a:pPr>
            <a:r>
              <a:rPr lang="pt-BR" sz="1600" dirty="0"/>
              <a:t>•	Patrimônio Cultural (</a:t>
            </a:r>
            <a:r>
              <a:rPr lang="pt-BR" sz="1600" dirty="0" err="1"/>
              <a:t>Iepha</a:t>
            </a:r>
            <a:r>
              <a:rPr lang="pt-BR" sz="1600" dirty="0"/>
              <a:t>-MG): Área de influência de impacto no patrimônio cultural; Bens tombado IEPHA</a:t>
            </a:r>
          </a:p>
          <a:p>
            <a:pPr lvl="1">
              <a:spcAft>
                <a:spcPts val="1200"/>
              </a:spcAft>
            </a:pPr>
            <a:r>
              <a:rPr lang="pt-BR" sz="1600" dirty="0"/>
              <a:t>•	Bioma Mata Atlântica (Lei nº 11.428/2006): Área de aplicação da lei da mata atlântica (11.428/2006)</a:t>
            </a:r>
          </a:p>
          <a:p>
            <a:pPr lvl="1">
              <a:spcAft>
                <a:spcPts val="1200"/>
              </a:spcAft>
            </a:pPr>
            <a:endParaRPr lang="pt-BR" sz="1600" dirty="0"/>
          </a:p>
          <a:p>
            <a:pPr lvl="1">
              <a:spcAft>
                <a:spcPts val="1200"/>
              </a:spcAft>
            </a:pPr>
            <a:endParaRPr lang="pt-BR" sz="1600" dirty="0"/>
          </a:p>
          <a:p>
            <a:pPr marL="742950" lvl="1" indent="-285750" algn="just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67F65C0B-7D12-0934-3C46-5380FE3F9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64204" y="7452"/>
            <a:ext cx="9721080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Palace Hotel – Poços de Caldas</a:t>
            </a:r>
          </a:p>
        </p:txBody>
      </p:sp>
    </p:spTree>
    <p:extLst>
      <p:ext uri="{BB962C8B-B14F-4D97-AF65-F5344CB8AC3E}">
        <p14:creationId xmlns:p14="http://schemas.microsoft.com/office/powerpoint/2010/main" val="222786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420638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-564204" y="7452"/>
            <a:ext cx="9721080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Palace Hotel – Poços de Caldas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10085" r="5579" b="6713"/>
          <a:stretch/>
        </p:blipFill>
        <p:spPr>
          <a:xfrm>
            <a:off x="251520" y="1412776"/>
            <a:ext cx="8601870" cy="475252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 rot="16679456">
            <a:off x="3524585" y="3542314"/>
            <a:ext cx="1950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= 63.346,00 </a:t>
            </a:r>
            <a:r>
              <a:rPr lang="pt-B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m²</a:t>
            </a:r>
          </a:p>
        </p:txBody>
      </p:sp>
    </p:spTree>
    <p:extLst>
      <p:ext uri="{BB962C8B-B14F-4D97-AF65-F5344CB8AC3E}">
        <p14:creationId xmlns:p14="http://schemas.microsoft.com/office/powerpoint/2010/main" val="152957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61EA21F1-DB07-F094-77A8-14FE67A2C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64204" y="7452"/>
            <a:ext cx="9721080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Palace Hotel – Poços de Caldas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8329" r="5781" b="8287"/>
          <a:stretch/>
        </p:blipFill>
        <p:spPr>
          <a:xfrm>
            <a:off x="244370" y="1412776"/>
            <a:ext cx="8648110" cy="480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B9F8FB9B-CC43-1296-FCDC-6C970B72A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64204" y="7452"/>
            <a:ext cx="9721080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Palace Hotel – Poços de Caldas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8729" r="4994" b="6461"/>
          <a:stretch/>
        </p:blipFill>
        <p:spPr>
          <a:xfrm>
            <a:off x="239643" y="1412776"/>
            <a:ext cx="867055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96680B9-D782-2CB8-4864-C5A392B92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849236"/>
              </p:ext>
            </p:extLst>
          </p:nvPr>
        </p:nvGraphicFramePr>
        <p:xfrm>
          <a:off x="5580112" y="1412776"/>
          <a:ext cx="2949110" cy="4352702"/>
        </p:xfrm>
        <a:graphic>
          <a:graphicData uri="http://schemas.openxmlformats.org/drawingml/2006/table">
            <a:tbl>
              <a:tblPr/>
              <a:tblGrid>
                <a:gridCol w="1436942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PALACE HOTEL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HOTEL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PRAÇA DOUTOR PEDRO SANCHES, CENTRO, POÇOS DE CALDAS-MG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R$ 79.661.145,00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51400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chemeClr val="tx1"/>
                          </a:solidFill>
                        </a:rPr>
                        <a:t>28.278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  <a:p>
                      <a:endParaRPr lang="pt-BR" sz="1200" b="1" dirty="0"/>
                    </a:p>
                    <a:p>
                      <a:r>
                        <a:rPr lang="pt-BR" sz="1200" b="1" dirty="0"/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63.346,00 m²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18.295,64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HOTEL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sp>
        <p:nvSpPr>
          <p:cNvPr id="8" name="Título 2">
            <a:extLst>
              <a:ext uri="{FF2B5EF4-FFF2-40B4-BE49-F238E27FC236}">
                <a16:creationId xmlns:a16="http://schemas.microsoft.com/office/drawing/2014/main" id="{480246A5-C08A-6980-7303-3009B3ED7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64204" y="7452"/>
            <a:ext cx="9721080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Palace Hotel – Poços de Caldas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FD269F-2313-BA12-F245-ED77413D6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11261" r="13524" b="1340"/>
          <a:stretch/>
        </p:blipFill>
        <p:spPr>
          <a:xfrm>
            <a:off x="107504" y="1484784"/>
            <a:ext cx="5373960" cy="44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94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22DD17-3741-433A-EFFD-AEDF91A07965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67FB6945-E502-E1E6-A330-6C1E47419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28800"/>
            <a:ext cx="7488832" cy="7200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O zoneamento do imóvel é ZPE-II – Zona de Proteção Especial 2.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dirty="0"/>
              <a:t>Compreende as áreas sujeitas à manutenção de médias densidades e ao controle de altimetria visando assegurar a visada da Serra de São Domingos.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A45B894F-0E24-DB9C-9B4A-C375E114D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64204" y="7452"/>
            <a:ext cx="9721080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Palace Hotel – Poços de Caldas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EFA6719-02C0-C906-7798-A8C1E68A7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780928"/>
            <a:ext cx="8028384" cy="121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27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22DD17-3741-433A-EFFD-AEDF91A07965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67FB6945-E502-E1E6-A330-6C1E47419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28800"/>
            <a:ext cx="8154652" cy="7200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/>
              <a:t>Usos permitidos:</a:t>
            </a:r>
          </a:p>
          <a:p>
            <a:pPr lvl="1"/>
            <a:r>
              <a:rPr lang="pt-BR" sz="1600" dirty="0"/>
              <a:t>- Uso residencial unifamiliar;</a:t>
            </a:r>
          </a:p>
          <a:p>
            <a:pPr lvl="1"/>
            <a:r>
              <a:rPr lang="pt-BR" sz="1600" dirty="0"/>
              <a:t>- Comércio varejista;</a:t>
            </a:r>
          </a:p>
          <a:p>
            <a:pPr lvl="1"/>
            <a:r>
              <a:rPr lang="pt-BR" sz="1600" dirty="0"/>
              <a:t>- Serviços gerais;</a:t>
            </a:r>
          </a:p>
          <a:p>
            <a:pPr lvl="1"/>
            <a:r>
              <a:rPr lang="pt-BR" sz="1600" dirty="0"/>
              <a:t>- Uso misto.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/>
              <a:t>Usos não permitidos:</a:t>
            </a:r>
          </a:p>
          <a:p>
            <a:pPr lvl="1"/>
            <a:r>
              <a:rPr lang="pt-BR" sz="1600" dirty="0"/>
              <a:t>- Atividades que repercutam atração de alto número de veículos leves e pesados;</a:t>
            </a:r>
          </a:p>
          <a:p>
            <a:pPr lvl="1"/>
            <a:r>
              <a:rPr lang="pt-BR" sz="1600" dirty="0"/>
              <a:t>- Atividades que repercutam atração de alto número de pessoas;</a:t>
            </a:r>
          </a:p>
          <a:p>
            <a:pPr lvl="1"/>
            <a:r>
              <a:rPr lang="pt-BR" sz="1600" dirty="0"/>
              <a:t>- Atividades que repercutam geração de risco de segurança para o entorno;</a:t>
            </a:r>
          </a:p>
          <a:p>
            <a:pPr lvl="1"/>
            <a:r>
              <a:rPr lang="pt-BR" sz="1600" dirty="0"/>
              <a:t>- Atividades que repercutam geração de efluentes poluidores nos estados, líquido ou gasoso, inclusive odores, radiações ionizantes ou não ionizantes;</a:t>
            </a:r>
          </a:p>
          <a:p>
            <a:pPr lvl="1"/>
            <a:r>
              <a:rPr lang="pt-BR" sz="1600" dirty="0"/>
              <a:t>- Atividades que repercutam geração de ruídos e vibrações;</a:t>
            </a:r>
          </a:p>
          <a:p>
            <a:pPr lvl="1"/>
            <a:r>
              <a:rPr lang="pt-BR" sz="1600" dirty="0"/>
              <a:t>- Atividades que repercutam geração de resíduos sólidos.</a:t>
            </a:r>
          </a:p>
          <a:p>
            <a:pPr lvl="1"/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A45B894F-0E24-DB9C-9B4A-C375E114D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64204" y="7452"/>
            <a:ext cx="9721080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Palace Hotel – Poços de Caldas</a:t>
            </a:r>
          </a:p>
        </p:txBody>
      </p:sp>
    </p:spTree>
    <p:extLst>
      <p:ext uri="{BB962C8B-B14F-4D97-AF65-F5344CB8AC3E}">
        <p14:creationId xmlns:p14="http://schemas.microsoft.com/office/powerpoint/2010/main" val="34983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22DD17-3741-433A-EFFD-AEDF91A07965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67FB6945-E502-E1E6-A330-6C1E47419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28800"/>
            <a:ext cx="8154652" cy="7200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/>
              <a:t>O Palace Hotel foi tombado pelo CONDEPHACT - Conselho de Defesa do Patrimônio Histórico, Artístico, Cultural e Turístico de Poços, por meio de Decreto nº 3254/1985.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Conforme este decreto, o imóvel é tombado em seu exterior e parte do interior. Qualquer alteração pretendida nele deverá ser aprovada pela Diretoria do Patrimônio Histórico, Turístico e Artístico de Poços de Caldas, e na falta desta, obrigatoriamente, deverá ser ouvido o IEPHA – MG. Também as concessões de serviços públicos ou qualquer concessão de uso do imóvel deverá ser aprovada pela Diretoria do Patrimônio Histórico, Turístico e Artístico de Poços de Caldas e pelo IEPHA – MG.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Palace Hotel está inserido no Complexo Hidrotermal e Hoteleiro de Poços de Caldas, que foi tombado pela Constituição do Estado de Minas Gerais de 1989 de acordo com o artigo 84 do seu Ato das Disposições Constitucionais Transitórias. Desta forma, ele está sujeito às diretrizes de proteção estabelecidas pelo Instituto Estadual do Patrimônio Histórico e Artístico - IEPHA, não podendo ser destruído ou mutilado, nem sofrer qualquer intervenção sem a prévia aprovação do referido órgão.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A45B894F-0E24-DB9C-9B4A-C375E114D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64204" y="7452"/>
            <a:ext cx="9721080" cy="908720"/>
          </a:xfrm>
        </p:spPr>
        <p:txBody>
          <a:bodyPr>
            <a:noAutofit/>
          </a:bodyPr>
          <a:lstStyle/>
          <a:p>
            <a:pPr marL="538163"/>
            <a:r>
              <a:rPr lang="pt-BR" sz="3600" dirty="0"/>
              <a:t>Palace Hotel – Poços de Caldas</a:t>
            </a:r>
          </a:p>
        </p:txBody>
      </p:sp>
    </p:spTree>
    <p:extLst>
      <p:ext uri="{BB962C8B-B14F-4D97-AF65-F5344CB8AC3E}">
        <p14:creationId xmlns:p14="http://schemas.microsoft.com/office/powerpoint/2010/main" val="23251759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9518</TotalTime>
  <Words>595</Words>
  <Application>Microsoft Office PowerPoint</Application>
  <PresentationFormat>Apresentação na tela (4:3)</PresentationFormat>
  <Paragraphs>93</Paragraphs>
  <Slides>10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Aharoni</vt:lpstr>
      <vt:lpstr>Arial</vt:lpstr>
      <vt:lpstr>Arial Black</vt:lpstr>
      <vt:lpstr>Calibri</vt:lpstr>
      <vt:lpstr>Gill Sans MT</vt:lpstr>
      <vt:lpstr>Times New Roman</vt:lpstr>
      <vt:lpstr>Wingdings</vt:lpstr>
      <vt:lpstr>Tema do Office</vt:lpstr>
      <vt:lpstr>Apresentação do PowerPoint</vt:lpstr>
      <vt:lpstr>Temas</vt:lpstr>
      <vt:lpstr>Palace Hotel – Poços de Caldas</vt:lpstr>
      <vt:lpstr>Palace Hotel – Poços de Caldas</vt:lpstr>
      <vt:lpstr>Palace Hotel – Poços de Caldas</vt:lpstr>
      <vt:lpstr>Palace Hotel – Poços de Caldas</vt:lpstr>
      <vt:lpstr>Palace Hotel – Poços de Caldas</vt:lpstr>
      <vt:lpstr>Palace Hotel – Poços de Caldas</vt:lpstr>
      <vt:lpstr>Palace Hotel – Poços de Caldas</vt:lpstr>
      <vt:lpstr>Palace Hotel – Poços de Caldas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Ricardo Alves de Santana</cp:lastModifiedBy>
  <cp:revision>527</cp:revision>
  <cp:lastPrinted>2023-10-31T15:01:29Z</cp:lastPrinted>
  <dcterms:created xsi:type="dcterms:W3CDTF">2015-01-02T13:07:52Z</dcterms:created>
  <dcterms:modified xsi:type="dcterms:W3CDTF">2023-11-29T15:38:17Z</dcterms:modified>
</cp:coreProperties>
</file>