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7" r:id="rId2"/>
    <p:sldId id="437" r:id="rId3"/>
    <p:sldId id="434" r:id="rId4"/>
    <p:sldId id="441" r:id="rId5"/>
    <p:sldId id="435" r:id="rId6"/>
    <p:sldId id="436" r:id="rId7"/>
    <p:sldId id="438" r:id="rId8"/>
    <p:sldId id="442" r:id="rId9"/>
    <p:sldId id="440" r:id="rId10"/>
    <p:sldId id="443" r:id="rId11"/>
    <p:sldId id="444" r:id="rId12"/>
    <p:sldId id="445" r:id="rId13"/>
    <p:sldId id="446" r:id="rId14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47CFFF"/>
    <a:srgbClr val="CC0000"/>
    <a:srgbClr val="E60000"/>
    <a:srgbClr val="C93A37"/>
    <a:srgbClr val="D35C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Estilo Médio 3 - Ênfas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Ênfas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Ênfas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51" autoAdjust="0"/>
    <p:restoredTop sz="94434" autoAdjust="0"/>
  </p:normalViewPr>
  <p:slideViewPr>
    <p:cSldViewPr>
      <p:cViewPr varScale="1">
        <p:scale>
          <a:sx n="86" d="100"/>
          <a:sy n="86" d="100"/>
        </p:scale>
        <p:origin x="1536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2892" y="4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A4B7FC-B7CB-4051-9665-5E9E200F15DC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39986-8CEE-4BE4-BC1C-6601E4B31AF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22235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17AD2-D7DF-4DF8-AEC5-DF3ACEE7266D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A05E0-42F1-4AA4-96BC-3D4E324FB820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648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3295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5510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0314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3326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392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5147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7983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408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115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298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88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DA05E0-42F1-4AA4-96BC-3D4E324FB820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907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F0C0DDCB-10F2-4274-B591-E0852C2557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525344"/>
            <a:ext cx="2133600" cy="307449"/>
          </a:xfr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effectLst/>
                <a:latin typeface="+mn-lt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45719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0" scaled="1"/>
            <a:tileRect/>
          </a:gra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>
              <a:defRPr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6516216" y="6282374"/>
            <a:ext cx="2520280" cy="48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2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4411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458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2603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888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4D44F5C-21E4-46D7-AC74-FD7D7A544F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BC35606-15D3-44D1-8EB1-F7E76715F6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66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4AA6D276-3DE5-45B6-81CF-1B672EA593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DD9D380-2D1A-4DCA-8194-E93A06513E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55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anose="020B0502020104020203" pitchFamily="34" charset="0"/>
              </a:defRPr>
            </a:lvl1pPr>
            <a:lvl2pPr>
              <a:defRPr>
                <a:latin typeface="Gill Sans MT" panose="020B0502020104020203" pitchFamily="34" charset="0"/>
              </a:defRPr>
            </a:lvl2pPr>
            <a:lvl3pPr>
              <a:defRPr>
                <a:latin typeface="Gill Sans MT" panose="020B0502020104020203" pitchFamily="34" charset="0"/>
              </a:defRPr>
            </a:lvl3pPr>
            <a:lvl4pPr>
              <a:defRPr>
                <a:latin typeface="Gill Sans MT" panose="020B0502020104020203" pitchFamily="34" charset="0"/>
              </a:defRPr>
            </a:lvl4pPr>
            <a:lvl5pPr>
              <a:defRPr>
                <a:latin typeface="Gill Sans MT" panose="020B0502020104020203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3347864" y="6467668"/>
            <a:ext cx="2133600" cy="365125"/>
          </a:xfrm>
        </p:spPr>
        <p:txBody>
          <a:bodyPr/>
          <a:lstStyle>
            <a:lvl1pPr algn="ctr">
              <a:defRPr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/>
          <p:nvPr userDrawn="1"/>
        </p:nvSpPr>
        <p:spPr>
          <a:xfrm>
            <a:off x="0" y="908720"/>
            <a:ext cx="9144000" cy="144016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/>
          <p:cNvSpPr>
            <a:spLocks noGrp="1"/>
          </p:cNvSpPr>
          <p:nvPr>
            <p:ph type="ctrTitle"/>
          </p:nvPr>
        </p:nvSpPr>
        <p:spPr>
          <a:xfrm>
            <a:off x="1264096" y="-171400"/>
            <a:ext cx="7988424" cy="1470025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" panose="020B0502020104020203" pitchFamily="34" charset="0"/>
                <a:cs typeface="Aharoni" panose="02010803020104030203" pitchFamily="2" charset="-79"/>
              </a:defRPr>
            </a:lvl1pPr>
          </a:lstStyle>
          <a:p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DD8996B-666E-43DC-992E-1277345B99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5" y="6292951"/>
            <a:ext cx="1717200" cy="4484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CE96052-3D9D-4C0E-931E-C8E7F96024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22" y="6214501"/>
            <a:ext cx="2390774" cy="59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6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7098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2154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6281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9067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897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ADBC7-0D04-4FA9-8A90-C605AA8E0976}" type="datetimeFigureOut">
              <a:rPr lang="pt-BR" smtClean="0"/>
              <a:pPr/>
              <a:t>21/09/2023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D7BF4-7C58-4508-A69A-20D299F356C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17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6F31557E-15EF-46DA-8A40-B09277352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472" y="2060848"/>
            <a:ext cx="5148000" cy="134431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3311352" y="3573016"/>
            <a:ext cx="5832648" cy="1296144"/>
          </a:xfrm>
          <a:prstGeom prst="rect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BR" sz="1600" dirty="0"/>
              <a:t>SAN MARINO - BH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ED0F9B2-E69A-4AC6-9309-47026F050B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74"/>
          <a:stretch/>
        </p:blipFill>
        <p:spPr>
          <a:xfrm>
            <a:off x="2547471" y="404664"/>
            <a:ext cx="3699001" cy="71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3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10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D68D5A-21F1-AA1A-86CB-07E966589DF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6" name="Caixa de Texto 2">
            <a:extLst>
              <a:ext uri="{FF2B5EF4-FFF2-40B4-BE49-F238E27FC236}">
                <a16:creationId xmlns:a16="http://schemas.microsoft.com/office/drawing/2014/main" id="{3BFB4F55-0525-61AA-761B-DE182B737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A</a:t>
            </a:r>
            <a:r>
              <a:rPr lang="pt-BR" sz="1600" dirty="0"/>
              <a:t>GEE - Área de Grandes Equipamentos Econômicos</a:t>
            </a:r>
            <a:r>
              <a:rPr lang="pt-BR" dirty="0"/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Presença predominante de atividades de grande porte e geradoras de impactos urbanísticos ou ambientais de maior relevância ou que estejam destinadas à implantação desses.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É admitido adensamento construtivo elevado, com o objetivo de maximizar a utilização de terrenos para atendimento das demandas da população.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É proibido o uso 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8663019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11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7444A2-E736-08D0-5811-2B284DD54D90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3D1B39B4-DE4A-15E2-377E-36B03FB6F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230881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Lote inserido no zoneamento A</a:t>
            </a:r>
            <a:r>
              <a:rPr lang="pt-BR" sz="1600" dirty="0"/>
              <a:t>GEE - Área de Grandes Equipamentos Econômicos</a:t>
            </a:r>
            <a:r>
              <a:rPr lang="pt-BR" dirty="0"/>
              <a:t>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permeabilidade vegetada mínima: 30%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Taxa de ocupação máxima – TO: 60%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Altura máxima permitida: 33m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mínimo: 0,5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básico: 1,00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Coeficiente de aproveitamento máximo: 4,0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Número mínimo de vagas para veículos leves para novas edificações: 1 vaga para cada 3 unidades habitacionais; 1 vaga para cada 200,0 m² de área líquida não residencial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Lote com previsão de recuo de alinhamento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Informações de Meio Ambiente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Risco associado a escavações.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Risco de contaminação do lençol freático.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75155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12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5EFF9A9-FF03-D6EC-E8FF-9245F8A29221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Urbanísticas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9B8167A9-023C-18EB-5F4B-2819B92F9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187676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sem potencial de geração de repercussões negativas.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admitidos sob condições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compatíveis com o uso residencial, com potencial de geração de incômodos de pouca relevância.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potencialmente causadoras de maior impacto urbanístico ou ambiental, com maior atração de veículos e pessoas.</a:t>
            </a:r>
            <a:r>
              <a:rPr lang="pt-B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Atividades com alto potencial de geração de incômodos, que geram riscos à saúde ou ao conforto da população ou que sejam de difícil compatibilidade com o funcionamento das atividades urbanas na maioria dos locais.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Usos não admitidos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/>
              <a:t>Residencial.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740863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13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B5B592-6851-BDA3-972D-D0614C586A46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Restrições Ambientais</a:t>
            </a:r>
          </a:p>
        </p:txBody>
      </p:sp>
      <p:sp>
        <p:nvSpPr>
          <p:cNvPr id="5" name="Caixa de Texto 2">
            <a:extLst>
              <a:ext uri="{FF2B5EF4-FFF2-40B4-BE49-F238E27FC236}">
                <a16:creationId xmlns:a16="http://schemas.microsoft.com/office/drawing/2014/main" id="{AAFC8DFF-07FC-8F7A-FBEA-CD05E20ED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836" y="1696249"/>
            <a:ext cx="7488832" cy="475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>
            <a:defPPr>
              <a:defRPr lang="pt-BR"/>
            </a:defPPr>
            <a:lvl1pPr algn="just">
              <a:lnSpc>
                <a:spcPct val="115000"/>
              </a:lnSpc>
              <a:spcAft>
                <a:spcPts val="1000"/>
              </a:spcAft>
              <a:defRPr sz="16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dirty="0"/>
              <a:t>Enquadramento de restrições ambientais conforme a Infraestrutura de Dados Espaciais do Sistema Estadual de Meio Ambiente e Recursos Hídricos (IDE-</a:t>
            </a:r>
            <a:r>
              <a:rPr lang="pt-BR" dirty="0" err="1"/>
              <a:t>Sisema</a:t>
            </a:r>
            <a:r>
              <a:rPr lang="pt-BR" dirty="0"/>
              <a:t>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Potencialidade de ocorrência de cavidades (CECAV): Baixo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Raios de restrição a terras Quilombolas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/INCRA): Aproveitamento hidrelétricos (</a:t>
            </a:r>
            <a:r>
              <a:rPr lang="pt-BR" sz="1600" dirty="0" err="1">
                <a:latin typeface="+mj-lt"/>
              </a:rPr>
              <a:t>UHEs</a:t>
            </a:r>
            <a:r>
              <a:rPr lang="pt-BR" sz="1600" dirty="0">
                <a:latin typeface="+mj-lt"/>
              </a:rPr>
              <a:t> e PCHs), Ferrovias e linhas de transmissão, Empreendimentos pontuais </a:t>
            </a:r>
            <a:r>
              <a:rPr lang="pt-BR" sz="1600" b="0" i="0" dirty="0">
                <a:solidFill>
                  <a:srgbClr val="162937"/>
                </a:solidFill>
                <a:effectLst/>
                <a:latin typeface="rawline"/>
              </a:rPr>
              <a:t>(portos, mineração e termoelétricas), </a:t>
            </a:r>
            <a:r>
              <a:rPr lang="pt-BR" sz="1600" dirty="0">
                <a:latin typeface="+mj-lt"/>
              </a:rPr>
              <a:t>Rodovias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Zonas de Amortecimento de Unidades de Conservação definidas por raio de 3km (IEF)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Zona de transição da Reserva da Biosfera da Serra do Espinhaço (IEF/MMA/UNESCO)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Áreas de Segurança Aeroportuária - Lei nº 12.725/2012 (</a:t>
            </a:r>
            <a:r>
              <a:rPr lang="pt-BR" sz="1600" dirty="0" err="1">
                <a:latin typeface="+mj-lt"/>
              </a:rPr>
              <a:t>Semad</a:t>
            </a:r>
            <a:r>
              <a:rPr lang="pt-BR" sz="1600" dirty="0">
                <a:latin typeface="+mj-lt"/>
              </a:rPr>
              <a:t>/DECEA)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600" dirty="0">
                <a:latin typeface="+mj-lt"/>
              </a:rPr>
              <a:t>Patrimônio Cultural (</a:t>
            </a:r>
            <a:r>
              <a:rPr lang="pt-BR" sz="1600" dirty="0" err="1">
                <a:latin typeface="+mj-lt"/>
              </a:rPr>
              <a:t>Iepha</a:t>
            </a:r>
            <a:r>
              <a:rPr lang="pt-BR" sz="1600" dirty="0">
                <a:latin typeface="+mj-lt"/>
              </a:rPr>
              <a:t>-MG): Área de influência do patrimônio cultural</a:t>
            </a: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16120170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Temas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2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628800"/>
            <a:ext cx="78261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Apresentação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Panorâmica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Linhas de Transmissão e Subestações CEMIG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Situação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Uso e Ocupação do Solo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Topografia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Informações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Urbanísticas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Restrições Ambientais</a:t>
            </a:r>
          </a:p>
        </p:txBody>
      </p:sp>
    </p:spTree>
    <p:extLst>
      <p:ext uri="{BB962C8B-B14F-4D97-AF65-F5344CB8AC3E}">
        <p14:creationId xmlns:p14="http://schemas.microsoft.com/office/powerpoint/2010/main" val="29808135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5408" r="341" b="8046"/>
          <a:stretch/>
        </p:blipFill>
        <p:spPr>
          <a:xfrm>
            <a:off x="395536" y="1484784"/>
            <a:ext cx="8496944" cy="4608513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3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Apresentação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686856">
            <a:off x="4499992" y="378904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15.990,00 m²</a:t>
            </a:r>
          </a:p>
        </p:txBody>
      </p:sp>
    </p:spTree>
    <p:extLst>
      <p:ext uri="{BB962C8B-B14F-4D97-AF65-F5344CB8AC3E}">
        <p14:creationId xmlns:p14="http://schemas.microsoft.com/office/powerpoint/2010/main" val="1837837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Panorâmica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686856">
            <a:off x="4499992" y="3789040"/>
            <a:ext cx="13681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15.990,00 m²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7" b="7751"/>
          <a:stretch/>
        </p:blipFill>
        <p:spPr>
          <a:xfrm>
            <a:off x="251520" y="1412776"/>
            <a:ext cx="864096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558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5652" b="6645"/>
          <a:stretch/>
        </p:blipFill>
        <p:spPr>
          <a:xfrm>
            <a:off x="273173" y="1484784"/>
            <a:ext cx="8635503" cy="4752528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Linhas de Transmissão e Subestações CEMIG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18850752">
            <a:off x="5630703" y="3922393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C000"/>
                </a:solidFill>
              </a:rPr>
              <a:t>LT 138 KV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20508935">
            <a:off x="6899087" y="299426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1"/>
                </a:solidFill>
              </a:rPr>
              <a:t>LT 345 KV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 rot="4680918">
            <a:off x="7318574" y="413514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0070C0"/>
                </a:solidFill>
              </a:rPr>
              <a:t>LT 345 KV</a:t>
            </a:r>
          </a:p>
        </p:txBody>
      </p:sp>
    </p:spTree>
    <p:extLst>
      <p:ext uri="{BB962C8B-B14F-4D97-AF65-F5344CB8AC3E}">
        <p14:creationId xmlns:p14="http://schemas.microsoft.com/office/powerpoint/2010/main" val="417085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Situação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t="-1" b="12634"/>
          <a:stretch/>
        </p:blipFill>
        <p:spPr>
          <a:xfrm>
            <a:off x="251520" y="1412776"/>
            <a:ext cx="86899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652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t="6689" b="6358"/>
          <a:stretch/>
        </p:blipFill>
        <p:spPr>
          <a:xfrm>
            <a:off x="242967" y="1484784"/>
            <a:ext cx="8671985" cy="468052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7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Uso e Ocupação do Solo</a:t>
            </a:r>
          </a:p>
        </p:txBody>
      </p:sp>
      <p:sp>
        <p:nvSpPr>
          <p:cNvPr id="13" name="CaixaDeTexto 12"/>
          <p:cNvSpPr txBox="1"/>
          <p:nvPr/>
        </p:nvSpPr>
        <p:spPr>
          <a:xfrm rot="20824662">
            <a:off x="3707904" y="3284984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A= 15.990,00 m²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Percentual de mata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Arial Black" panose="020B0A040201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2965298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8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Topografia</a:t>
            </a:r>
          </a:p>
          <a:p>
            <a:endParaRPr lang="pt-BR" sz="1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6417" r="7500" b="24427"/>
          <a:stretch/>
        </p:blipFill>
        <p:spPr>
          <a:xfrm>
            <a:off x="251519" y="1367812"/>
            <a:ext cx="8693589" cy="480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29097" t="18729" r="29286" b="21073"/>
          <a:stretch/>
        </p:blipFill>
        <p:spPr>
          <a:xfrm>
            <a:off x="251520" y="1535305"/>
            <a:ext cx="5184576" cy="4654970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0" y="1"/>
            <a:ext cx="9108504" cy="908720"/>
          </a:xfrm>
        </p:spPr>
        <p:txBody>
          <a:bodyPr>
            <a:noAutofit/>
          </a:bodyPr>
          <a:lstStyle/>
          <a:p>
            <a:pPr marL="538163"/>
            <a:r>
              <a:rPr lang="pt-BR" dirty="0"/>
              <a:t>San Marino - BH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D7BF4-7C58-4508-A69A-20D299F356C3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16E703D-87E9-48E4-984A-64CEA1FA00B7}"/>
              </a:ext>
            </a:extLst>
          </p:cNvPr>
          <p:cNvSpPr txBox="1"/>
          <p:nvPr/>
        </p:nvSpPr>
        <p:spPr>
          <a:xfrm>
            <a:off x="641158" y="1052736"/>
            <a:ext cx="7826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dirty="0"/>
              <a:t>Informações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4C3E88F-F2DA-EE38-0043-C458818A8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9969691"/>
              </p:ext>
            </p:extLst>
          </p:nvPr>
        </p:nvGraphicFramePr>
        <p:xfrm>
          <a:off x="5724128" y="980728"/>
          <a:ext cx="3024336" cy="4104456"/>
        </p:xfrm>
        <a:graphic>
          <a:graphicData uri="http://schemas.openxmlformats.org/drawingml/2006/table">
            <a:tbl>
              <a:tblPr/>
              <a:tblGrid>
                <a:gridCol w="1512168">
                  <a:extLst>
                    <a:ext uri="{9D8B030D-6E8A-4147-A177-3AD203B41FA5}">
                      <a16:colId xmlns:a16="http://schemas.microsoft.com/office/drawing/2014/main" val="644000028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4023745088"/>
                    </a:ext>
                  </a:extLst>
                </a:gridCol>
              </a:tblGrid>
              <a:tr h="331022">
                <a:tc>
                  <a:txBody>
                    <a:bodyPr/>
                    <a:lstStyle/>
                    <a:p>
                      <a:r>
                        <a:rPr lang="pt-BR" sz="1200" b="1" dirty="0"/>
                        <a:t>DENOMINAÇÃO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SAN MARINO</a:t>
                      </a:r>
                      <a:endParaRPr lang="pt-BR" sz="1200" baseline="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1149084"/>
                  </a:ext>
                </a:extLst>
              </a:tr>
              <a:tr h="3069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TIPO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aseline="0" dirty="0"/>
                        <a:t>URBANO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2323700"/>
                  </a:ext>
                </a:extLst>
              </a:tr>
              <a:tr h="789085">
                <a:tc>
                  <a:txBody>
                    <a:bodyPr/>
                    <a:lstStyle/>
                    <a:p>
                      <a:r>
                        <a:rPr lang="pt-BR" sz="1200" b="1" dirty="0"/>
                        <a:t>ENDEREÇO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RUA ALDEMIRO FERNANDES TORRES, 1680, BAIRRO JAQUELINE, BH-MG.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5005892"/>
                  </a:ext>
                </a:extLst>
              </a:tr>
              <a:tr h="263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VALOR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R$ 17.500.000,00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5253889"/>
                  </a:ext>
                </a:extLst>
              </a:tr>
              <a:tr h="399151">
                <a:tc>
                  <a:txBody>
                    <a:bodyPr/>
                    <a:lstStyle/>
                    <a:p>
                      <a:r>
                        <a:rPr lang="pt-BR" sz="1200" b="1" dirty="0"/>
                        <a:t>MATRÍCULA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77.165 CRI 5ºOFICIO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3044317"/>
                  </a:ext>
                </a:extLst>
              </a:tr>
              <a:tr h="613733">
                <a:tc>
                  <a:txBody>
                    <a:bodyPr/>
                    <a:lstStyle/>
                    <a:p>
                      <a:r>
                        <a:rPr lang="pt-BR" sz="1200" b="1" dirty="0"/>
                        <a:t>ÁREA TOTAL</a:t>
                      </a:r>
                    </a:p>
                    <a:p>
                      <a:r>
                        <a:rPr lang="pt-BR" sz="1200" b="1" dirty="0"/>
                        <a:t>ÁREA CONSTRUÍDA</a:t>
                      </a:r>
                    </a:p>
                    <a:p>
                      <a:r>
                        <a:rPr lang="pt-BR" sz="1200" b="1" dirty="0"/>
                        <a:t>ÁREA ÚTIL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15.990,00 m²</a:t>
                      </a:r>
                    </a:p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9.990,00 m²</a:t>
                      </a:r>
                    </a:p>
                    <a:p>
                      <a:r>
                        <a:rPr lang="pt-BR" sz="1200" dirty="0"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6.975,00 m²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639611"/>
                  </a:ext>
                </a:extLst>
              </a:tr>
              <a:tr h="323021">
                <a:tc>
                  <a:txBody>
                    <a:bodyPr/>
                    <a:lstStyle/>
                    <a:p>
                      <a:r>
                        <a:rPr lang="pt-BR" sz="1200" b="1" dirty="0"/>
                        <a:t>USO E OCUPAÇÃO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200" dirty="0"/>
                        <a:t>DESOCUPADO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5432744"/>
                  </a:ext>
                </a:extLst>
              </a:tr>
              <a:tr h="499658">
                <a:tc>
                  <a:txBody>
                    <a:bodyPr/>
                    <a:lstStyle/>
                    <a:p>
                      <a:r>
                        <a:rPr lang="pt-BR" sz="1200" b="1" dirty="0"/>
                        <a:t>PÉ-DIREITO GALPÕES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sz="1200" dirty="0"/>
                        <a:t>Galpão 1: 5,70m</a:t>
                      </a:r>
                    </a:p>
                    <a:p>
                      <a:pPr rtl="0"/>
                      <a:r>
                        <a:rPr lang="pt-BR" sz="1200" dirty="0"/>
                        <a:t>Galpão 2: 5,43m</a:t>
                      </a:r>
                    </a:p>
                    <a:p>
                      <a:pPr rtl="0"/>
                      <a:r>
                        <a:rPr lang="pt-BR" sz="1200" dirty="0"/>
                        <a:t>Galpão 3: 5,54m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805788"/>
                  </a:ext>
                </a:extLst>
              </a:tr>
              <a:tr h="366917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dirty="0"/>
                        <a:t>ÁREA ÚTIL DAS SALAS (EDIFÍCIO ADM.)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217741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B2873699-7699-68BB-D67E-9CC7B6B29C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995904"/>
              </p:ext>
            </p:extLst>
          </p:nvPr>
        </p:nvGraphicFramePr>
        <p:xfrm>
          <a:off x="6036146" y="5085184"/>
          <a:ext cx="2400300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878663120"/>
                    </a:ext>
                  </a:extLst>
                </a:gridCol>
                <a:gridCol w="444500">
                  <a:extLst>
                    <a:ext uri="{9D8B030D-6E8A-4147-A177-3AD203B41FA5}">
                      <a16:colId xmlns:a16="http://schemas.microsoft.com/office/drawing/2014/main" val="1498933938"/>
                    </a:ext>
                  </a:extLst>
                </a:gridCol>
                <a:gridCol w="431800">
                  <a:extLst>
                    <a:ext uri="{9D8B030D-6E8A-4147-A177-3AD203B41FA5}">
                      <a16:colId xmlns:a16="http://schemas.microsoft.com/office/drawing/2014/main" val="406459780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Pavimento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Quant. Salas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Área</a:t>
                      </a:r>
                      <a:br>
                        <a:rPr lang="pt-BR" sz="1100" u="none" strike="noStrike">
                          <a:effectLst/>
                        </a:rPr>
                      </a:br>
                      <a:r>
                        <a:rPr lang="pt-BR" sz="1100" u="none" strike="noStrike">
                          <a:effectLst/>
                        </a:rPr>
                        <a:t>m²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87455717"/>
                  </a:ext>
                </a:extLst>
              </a:tr>
              <a:tr h="19812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>
                          <a:effectLst/>
                        </a:rPr>
                        <a:t>Térreo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203,7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085397860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357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6193046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1º e 2º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297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94884886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u="none" strike="noStrike">
                          <a:effectLst/>
                        </a:rPr>
                        <a:t>3º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u="none" strike="noStrike">
                          <a:effectLst/>
                        </a:rPr>
                        <a:t>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237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1714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94342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9359</TotalTime>
  <Words>616</Words>
  <Application>Microsoft Office PowerPoint</Application>
  <PresentationFormat>Apresentação na tela (4:3)</PresentationFormat>
  <Paragraphs>134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21" baseType="lpstr">
      <vt:lpstr>Aharoni</vt:lpstr>
      <vt:lpstr>Arial</vt:lpstr>
      <vt:lpstr>Arial Black</vt:lpstr>
      <vt:lpstr>Calibri</vt:lpstr>
      <vt:lpstr>Gill Sans MT</vt:lpstr>
      <vt:lpstr>rawline</vt:lpstr>
      <vt:lpstr>Wingdings</vt:lpstr>
      <vt:lpstr>Tema do Office</vt:lpstr>
      <vt:lpstr>Apresentação do PowerPoint</vt:lpstr>
      <vt:lpstr>Temas</vt:lpstr>
      <vt:lpstr>San Marino - BH</vt:lpstr>
      <vt:lpstr>San Marino - BH</vt:lpstr>
      <vt:lpstr>San Marino - BH</vt:lpstr>
      <vt:lpstr>San Marino - BH</vt:lpstr>
      <vt:lpstr>San Marino - BH</vt:lpstr>
      <vt:lpstr>San Marino - BH</vt:lpstr>
      <vt:lpstr>San Marino - BH</vt:lpstr>
      <vt:lpstr>San Marino - BH</vt:lpstr>
      <vt:lpstr>San Marino - BH</vt:lpstr>
      <vt:lpstr>San Marino - BH</vt:lpstr>
      <vt:lpstr>San Marino - BH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Guilherme Bernard Valadares Lobato</dc:creator>
  <cp:lastModifiedBy>Karina Carvalho Bachiega</cp:lastModifiedBy>
  <cp:revision>487</cp:revision>
  <cp:lastPrinted>2023-05-09T13:48:01Z</cp:lastPrinted>
  <dcterms:created xsi:type="dcterms:W3CDTF">2015-01-02T13:07:52Z</dcterms:created>
  <dcterms:modified xsi:type="dcterms:W3CDTF">2023-09-21T14:15:55Z</dcterms:modified>
</cp:coreProperties>
</file>