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437" r:id="rId3"/>
    <p:sldId id="434" r:id="rId4"/>
    <p:sldId id="441" r:id="rId5"/>
    <p:sldId id="435" r:id="rId6"/>
    <p:sldId id="436" r:id="rId7"/>
    <p:sldId id="438" r:id="rId8"/>
    <p:sldId id="442" r:id="rId9"/>
    <p:sldId id="440" r:id="rId10"/>
    <p:sldId id="443" r:id="rId11"/>
    <p:sldId id="445" r:id="rId12"/>
    <p:sldId id="447" r:id="rId13"/>
    <p:sldId id="446" r:id="rId14"/>
    <p:sldId id="448" r:id="rId15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47CFFF"/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76" autoAdjust="0"/>
    <p:restoredTop sz="94434" autoAdjust="0"/>
  </p:normalViewPr>
  <p:slideViewPr>
    <p:cSldViewPr>
      <p:cViewPr varScale="1">
        <p:scale>
          <a:sx n="86" d="100"/>
          <a:sy n="86" d="100"/>
        </p:scale>
        <p:origin x="156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295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8153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98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7762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4973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39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2605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7983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408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115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004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808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8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282374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26/06/2024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OLHOS D’ÁGUA - BH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Olhos D’água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D246B0-9577-F16D-7EC0-4C980C3BFA70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6" name="Caixa de Texto 2">
            <a:extLst>
              <a:ext uri="{FF2B5EF4-FFF2-40B4-BE49-F238E27FC236}">
                <a16:creationId xmlns:a16="http://schemas.microsoft.com/office/drawing/2014/main" id="{A77C6FF2-5C51-10D4-1E12-201D70454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Gleba inserida no zoneamento PA-1 – Zona de Preservação Ambiental 1.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Nas zonas de preservação ambiental, a possibilidade de ocupação sofre restrições em decorrência da presença de atributos ambientais e paisagísticos relevantes, da necessidade de preservação do patrimônio histórico, cultural, arqueológico, natural ou paisagístico, da amenização de situações de risco geológico ou da necessidade de recuperação de sua qualidade ambiental.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Área mínima admitida para lote: 10.000m²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Admitida no máximo 1 unidade habitacional para cada 2.500m² de terreno</a:t>
            </a:r>
          </a:p>
          <a:p>
            <a:pPr marL="742950" lvl="1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básico: 0,05 / 0,3</a:t>
            </a:r>
          </a:p>
          <a:p>
            <a:pPr marL="742950" lvl="1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máximo: 0,3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permeabilidade vegetada mínima: 95%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ocupação máxima – TO: 3%</a:t>
            </a:r>
          </a:p>
          <a:p>
            <a:pPr lvl="2">
              <a:spcAft>
                <a:spcPts val="600"/>
              </a:spcAft>
            </a:pPr>
            <a:r>
              <a:rPr lang="pt-BR" sz="1400" i="1" dirty="0"/>
              <a:t>Nas porções territoriais com TP de 95%, a TP pode ser flexibilizada para 70% e a TO para 25%, condicionado à anuência prévia do Comam.</a:t>
            </a: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621170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Olhos D’água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E1093D5-56C5-B041-1A0F-720142E667A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6DBF0681-ACC4-55C5-4F3D-86BA4B8E6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0370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Gleba classificada como Área de Diretrizes Especiais (ADE) Serra do Curral.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Área de Diretrizes Especiais são áreas que, em função de especificidades urbanísticas, culturais ou ambientais, demanda a adoção de políticas específicas de parcelamento, ocupação ou uso do solo de caráter restritivo em relação às normas gerais da legislação urbanística municipal.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 ADE Serra do Curral corresponde à área de proteção da Serra do Curral, incluindo a área tombada e a área de entorno, definidas conforme deliberação do CDPCM-BH - Conselho Deliberativo do Patrimônio Cultural do Município de Belo Horizonte. </a:t>
            </a:r>
          </a:p>
        </p:txBody>
      </p:sp>
    </p:spTree>
    <p:extLst>
      <p:ext uri="{BB962C8B-B14F-4D97-AF65-F5344CB8AC3E}">
        <p14:creationId xmlns:p14="http://schemas.microsoft.com/office/powerpoint/2010/main" val="1636880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Olhos D’água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B7A78AA-760B-5AE7-41A1-9C41A1F241CF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de Tombamento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D44D30F7-AC60-4226-93A0-FD74CBC12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3965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Gleba inserida no entorno do perímetro de tombamento do “Conjunto Paisagístico da Serra do Curral”.</a:t>
            </a:r>
          </a:p>
          <a:p>
            <a:r>
              <a:rPr lang="pt-BR" dirty="0"/>
              <a:t>Diretrizes para novas construções: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Altimetria máxima permitida de 9,00m.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Observar regras específicas para passeio, gradis, muros, cercas, engenhos publicitários, placas de sinalização, antenas de telecomunicações e equipamentos afins e taludes de corte e aterro.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Os projetos de implantação ou ampliação de edificações devem ser submetidos à apreciação do  Conselho Deliberativo do Patrimônio Cultural do Município de Belo Horizonte / CDPCM-BH, de modo a assegurar a proteção do bem tombado.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sz="1600" dirty="0"/>
          </a:p>
          <a:p>
            <a:r>
              <a:rPr lang="pt-B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22736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Olhos D’água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A84883-39B3-7635-682A-5E92D95330EE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DEEF7055-B446-74F6-BDA7-14AA32DDD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Médio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Raios de restrição a terras Quilombolas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/INCRA): Aproveitamento hidrelétricos (</a:t>
            </a:r>
            <a:r>
              <a:rPr lang="pt-BR" sz="1600" dirty="0" err="1">
                <a:latin typeface="+mj-lt"/>
              </a:rPr>
              <a:t>UHEs</a:t>
            </a:r>
            <a:r>
              <a:rPr lang="pt-BR" sz="1600" dirty="0">
                <a:latin typeface="+mj-lt"/>
              </a:rPr>
              <a:t> e PCHs), Empreendimentos pontuais </a:t>
            </a:r>
            <a:r>
              <a:rPr lang="pt-BR" sz="1600" b="0" i="0" dirty="0">
                <a:solidFill>
                  <a:srgbClr val="162937"/>
                </a:solidFill>
                <a:effectLst/>
                <a:latin typeface="rawline"/>
              </a:rPr>
              <a:t>(portos, mineração e termoelétricas) e </a:t>
            </a:r>
            <a:r>
              <a:rPr lang="pt-BR" sz="1600" dirty="0">
                <a:latin typeface="+mj-lt"/>
              </a:rPr>
              <a:t>Rodovias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Protegidas (IEF/</a:t>
            </a:r>
            <a:r>
              <a:rPr lang="pt-BR" sz="1600" dirty="0" err="1">
                <a:latin typeface="+mj-lt"/>
              </a:rPr>
              <a:t>ICMBio</a:t>
            </a:r>
            <a:r>
              <a:rPr lang="pt-BR" sz="1600" dirty="0">
                <a:latin typeface="+mj-lt"/>
              </a:rPr>
              <a:t>) - Unidades de Conservação Estaduais: uso sustentável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Zonas de Amortecimento de Unidades de Conservação definidas em Plano de Manejo (IEF)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Zonas de Amortecimento de Unidades de Conservação definidas por raio de 3km (IEF)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Zona de Amortecimento da Reserva da Biosfera da Mata Atlântica (IEF/MMA/UNESCO)</a:t>
            </a:r>
          </a:p>
        </p:txBody>
      </p:sp>
    </p:spTree>
    <p:extLst>
      <p:ext uri="{BB962C8B-B14F-4D97-AF65-F5344CB8AC3E}">
        <p14:creationId xmlns:p14="http://schemas.microsoft.com/office/powerpoint/2010/main" val="1040915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Olhos D’água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14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A84883-39B3-7635-682A-5E92D95330EE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DEEF7055-B446-74F6-BDA7-14AA32DDD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66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Zona de Transição da Reserva da Biosfera da Serra do Espinhaço (IEF/MMA/UNESCO)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Prioritárias para Conservação (</a:t>
            </a:r>
            <a:r>
              <a:rPr lang="pt-BR" sz="1600" dirty="0" err="1">
                <a:latin typeface="+mj-lt"/>
              </a:rPr>
              <a:t>Biodiversitas</a:t>
            </a:r>
            <a:r>
              <a:rPr lang="pt-BR" sz="1600" dirty="0">
                <a:latin typeface="+mj-lt"/>
              </a:rPr>
              <a:t>) - Áreas prioritárias para conservação da biodiversidade: Especial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do patrimônio cultural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Bioma Mata Atlântica (MMA/IBGE): Área de abrangência do bioma mata atlântica - Lei nº 11.428/2006</a:t>
            </a:r>
          </a:p>
        </p:txBody>
      </p:sp>
    </p:spTree>
    <p:extLst>
      <p:ext uri="{BB962C8B-B14F-4D97-AF65-F5344CB8AC3E}">
        <p14:creationId xmlns:p14="http://schemas.microsoft.com/office/powerpoint/2010/main" val="3120602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Restrições de Tombamento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2980813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Olhos D’água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D93780A-7725-6F14-69E5-6D202447F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01" b="8877"/>
          <a:stretch/>
        </p:blipFill>
        <p:spPr>
          <a:xfrm>
            <a:off x="251520" y="1412776"/>
            <a:ext cx="8640960" cy="48245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914BB64-139E-8834-901F-72DE58D800B7}"/>
              </a:ext>
            </a:extLst>
          </p:cNvPr>
          <p:cNvSpPr txBox="1"/>
          <p:nvPr/>
        </p:nvSpPr>
        <p:spPr>
          <a:xfrm>
            <a:off x="3347864" y="3809789"/>
            <a:ext cx="1642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GLEBA 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A= 349.000,00 m²</a:t>
            </a:r>
          </a:p>
        </p:txBody>
      </p:sp>
    </p:spTree>
    <p:extLst>
      <p:ext uri="{BB962C8B-B14F-4D97-AF65-F5344CB8AC3E}">
        <p14:creationId xmlns:p14="http://schemas.microsoft.com/office/powerpoint/2010/main" val="183783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Olhos D’água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BD243EA-6FF3-7944-6DC6-E71396B45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66" y="1402315"/>
            <a:ext cx="7218068" cy="481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77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Olhos D’água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3DF20B-F0F5-551C-A3C7-66BD00A563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51" b="9421"/>
          <a:stretch/>
        </p:blipFill>
        <p:spPr>
          <a:xfrm>
            <a:off x="314796" y="1412776"/>
            <a:ext cx="8577683" cy="47525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930C12A-4FE5-EB47-3A3A-AA3DFAE18C36}"/>
              </a:ext>
            </a:extLst>
          </p:cNvPr>
          <p:cNvSpPr txBox="1"/>
          <p:nvPr/>
        </p:nvSpPr>
        <p:spPr>
          <a:xfrm>
            <a:off x="7020272" y="141277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C000"/>
                </a:solidFill>
              </a:rPr>
              <a:t>LT 138 KV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4B4425A-5A00-DCC6-2A07-5DBA934C3A81}"/>
              </a:ext>
            </a:extLst>
          </p:cNvPr>
          <p:cNvSpPr txBox="1"/>
          <p:nvPr/>
        </p:nvSpPr>
        <p:spPr>
          <a:xfrm rot="19551333">
            <a:off x="1629141" y="158970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/>
                </a:solidFill>
              </a:rPr>
              <a:t>LT 345 KV</a:t>
            </a:r>
          </a:p>
        </p:txBody>
      </p:sp>
    </p:spTree>
    <p:extLst>
      <p:ext uri="{BB962C8B-B14F-4D97-AF65-F5344CB8AC3E}">
        <p14:creationId xmlns:p14="http://schemas.microsoft.com/office/powerpoint/2010/main" val="41708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Olhos D’água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7E0F633-81EB-8A19-EEB6-6B2C6C462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22" y="1391290"/>
            <a:ext cx="8045537" cy="487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5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Olhos D’água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B703461-23A6-E8B6-20E5-5E16ADFEE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39" b="8612"/>
          <a:stretch/>
        </p:blipFill>
        <p:spPr>
          <a:xfrm>
            <a:off x="323528" y="1412776"/>
            <a:ext cx="8568952" cy="481627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2A172C8-8AB9-1666-B1FF-65B7F23E097D}"/>
              </a:ext>
            </a:extLst>
          </p:cNvPr>
          <p:cNvSpPr txBox="1"/>
          <p:nvPr/>
        </p:nvSpPr>
        <p:spPr>
          <a:xfrm>
            <a:off x="3347864" y="3809789"/>
            <a:ext cx="164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A= 349.000,00 m²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Percentual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de mata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18%</a:t>
            </a:r>
          </a:p>
        </p:txBody>
      </p:sp>
    </p:spTree>
    <p:extLst>
      <p:ext uri="{BB962C8B-B14F-4D97-AF65-F5344CB8AC3E}">
        <p14:creationId xmlns:p14="http://schemas.microsoft.com/office/powerpoint/2010/main" val="2965298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Olhos D’água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  <a:p>
            <a:endParaRPr lang="pt-BR" sz="16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DEC1539-672C-BECC-C971-284CC35C5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2" t="11879" r="13106" b="28092"/>
          <a:stretch/>
        </p:blipFill>
        <p:spPr>
          <a:xfrm>
            <a:off x="251521" y="1484784"/>
            <a:ext cx="863255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60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Olhos D’água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013F51C5-DE0E-2FE5-E106-6AE715559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991899"/>
              </p:ext>
            </p:extLst>
          </p:nvPr>
        </p:nvGraphicFramePr>
        <p:xfrm>
          <a:off x="5580112" y="1412776"/>
          <a:ext cx="3024336" cy="376894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OLHOS D´ÁGUA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FAZENDA DO BOM SUCESSO, BAIRRO DO PILAR, BH-MG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R$ 46.200.000,00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6553 CRI 1ºOFICIO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TOTAL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349.000,00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DESOCUPADO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28889453-786E-A26F-05BC-7D58F12298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4" t="10902" r="20833" b="10074"/>
          <a:stretch/>
        </p:blipFill>
        <p:spPr>
          <a:xfrm>
            <a:off x="251520" y="1412776"/>
            <a:ext cx="504056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305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9597</TotalTime>
  <Words>749</Words>
  <Application>Microsoft Office PowerPoint</Application>
  <PresentationFormat>Apresentação na tela (4:3)</PresentationFormat>
  <Paragraphs>116</Paragraphs>
  <Slides>14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2" baseType="lpstr">
      <vt:lpstr>Aharoni</vt:lpstr>
      <vt:lpstr>Arial</vt:lpstr>
      <vt:lpstr>Arial Black</vt:lpstr>
      <vt:lpstr>Calibri</vt:lpstr>
      <vt:lpstr>Gill Sans MT</vt:lpstr>
      <vt:lpstr>rawline</vt:lpstr>
      <vt:lpstr>Wingdings</vt:lpstr>
      <vt:lpstr>Tema do Office</vt:lpstr>
      <vt:lpstr>Apresentação do PowerPoint</vt:lpstr>
      <vt:lpstr>Temas</vt:lpstr>
      <vt:lpstr>Olhos D’água - BH</vt:lpstr>
      <vt:lpstr>Olhos D’água - BH</vt:lpstr>
      <vt:lpstr>Olhos D’água - BH</vt:lpstr>
      <vt:lpstr>Olhos D’água - BH</vt:lpstr>
      <vt:lpstr>Olhos D’água - BH</vt:lpstr>
      <vt:lpstr>Olhos D’água - BH</vt:lpstr>
      <vt:lpstr>Olhos D’água - BH</vt:lpstr>
      <vt:lpstr>Olhos D’água - BH</vt:lpstr>
      <vt:lpstr>Olhos D’água - BH</vt:lpstr>
      <vt:lpstr>Olhos D’água - BH</vt:lpstr>
      <vt:lpstr>Olhos D’água - BH</vt:lpstr>
      <vt:lpstr>Olhos D’água - BH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Karina Carvalho Bachiega</cp:lastModifiedBy>
  <cp:revision>514</cp:revision>
  <cp:lastPrinted>2019-09-04T14:14:34Z</cp:lastPrinted>
  <dcterms:created xsi:type="dcterms:W3CDTF">2015-01-02T13:07:52Z</dcterms:created>
  <dcterms:modified xsi:type="dcterms:W3CDTF">2024-06-26T18:01:33Z</dcterms:modified>
</cp:coreProperties>
</file>